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107"/>
  </p:notesMasterIdLst>
  <p:sldIdLst>
    <p:sldId id="256" r:id="rId2"/>
    <p:sldId id="413" r:id="rId3"/>
    <p:sldId id="414" r:id="rId4"/>
    <p:sldId id="415" r:id="rId5"/>
    <p:sldId id="281" r:id="rId6"/>
    <p:sldId id="280" r:id="rId7"/>
    <p:sldId id="330" r:id="rId8"/>
    <p:sldId id="416" r:id="rId9"/>
    <p:sldId id="427" r:id="rId10"/>
    <p:sldId id="420" r:id="rId11"/>
    <p:sldId id="342" r:id="rId12"/>
    <p:sldId id="362" r:id="rId13"/>
    <p:sldId id="353" r:id="rId14"/>
    <p:sldId id="391" r:id="rId15"/>
    <p:sldId id="343" r:id="rId16"/>
    <p:sldId id="344" r:id="rId17"/>
    <p:sldId id="345" r:id="rId18"/>
    <p:sldId id="346" r:id="rId19"/>
    <p:sldId id="347" r:id="rId20"/>
    <p:sldId id="348" r:id="rId21"/>
    <p:sldId id="349" r:id="rId22"/>
    <p:sldId id="350" r:id="rId23"/>
    <p:sldId id="351" r:id="rId24"/>
    <p:sldId id="421" r:id="rId25"/>
    <p:sldId id="354" r:id="rId26"/>
    <p:sldId id="363" r:id="rId27"/>
    <p:sldId id="277" r:id="rId28"/>
    <p:sldId id="425" r:id="rId29"/>
    <p:sldId id="295" r:id="rId30"/>
    <p:sldId id="355" r:id="rId31"/>
    <p:sldId id="324" r:id="rId32"/>
    <p:sldId id="282" r:id="rId33"/>
    <p:sldId id="401" r:id="rId34"/>
    <p:sldId id="396" r:id="rId35"/>
    <p:sldId id="397" r:id="rId36"/>
    <p:sldId id="398" r:id="rId37"/>
    <p:sldId id="399" r:id="rId38"/>
    <p:sldId id="428" r:id="rId39"/>
    <p:sldId id="261" r:id="rId40"/>
    <p:sldId id="429" r:id="rId41"/>
    <p:sldId id="400" r:id="rId42"/>
    <p:sldId id="402" r:id="rId43"/>
    <p:sldId id="335" r:id="rId44"/>
    <p:sldId id="405" r:id="rId45"/>
    <p:sldId id="403" r:id="rId46"/>
    <p:sldId id="333" r:id="rId47"/>
    <p:sldId id="408" r:id="rId48"/>
    <p:sldId id="406" r:id="rId49"/>
    <p:sldId id="334" r:id="rId50"/>
    <p:sldId id="409" r:id="rId51"/>
    <p:sldId id="407" r:id="rId52"/>
    <p:sldId id="410" r:id="rId53"/>
    <p:sldId id="337" r:id="rId54"/>
    <p:sldId id="336" r:id="rId55"/>
    <p:sldId id="411" r:id="rId56"/>
    <p:sldId id="412" r:id="rId57"/>
    <p:sldId id="430" r:id="rId58"/>
    <p:sldId id="431" r:id="rId59"/>
    <p:sldId id="357" r:id="rId60"/>
    <p:sldId id="358" r:id="rId61"/>
    <p:sldId id="359" r:id="rId62"/>
    <p:sldId id="296" r:id="rId63"/>
    <p:sldId id="322" r:id="rId64"/>
    <p:sldId id="323" r:id="rId65"/>
    <p:sldId id="366" r:id="rId66"/>
    <p:sldId id="367" r:id="rId67"/>
    <p:sldId id="364" r:id="rId68"/>
    <p:sldId id="432" r:id="rId69"/>
    <p:sldId id="441" r:id="rId70"/>
    <p:sldId id="374" r:id="rId71"/>
    <p:sldId id="381" r:id="rId72"/>
    <p:sldId id="314" r:id="rId73"/>
    <p:sldId id="315" r:id="rId74"/>
    <p:sldId id="316" r:id="rId75"/>
    <p:sldId id="317" r:id="rId76"/>
    <p:sldId id="318" r:id="rId77"/>
    <p:sldId id="319" r:id="rId78"/>
    <p:sldId id="320" r:id="rId79"/>
    <p:sldId id="321" r:id="rId80"/>
    <p:sldId id="433" r:id="rId81"/>
    <p:sldId id="434" r:id="rId82"/>
    <p:sldId id="436" r:id="rId83"/>
    <p:sldId id="437" r:id="rId84"/>
    <p:sldId id="438" r:id="rId85"/>
    <p:sldId id="439" r:id="rId86"/>
    <p:sldId id="440" r:id="rId87"/>
    <p:sldId id="442" r:id="rId88"/>
    <p:sldId id="386" r:id="rId89"/>
    <p:sldId id="328" r:id="rId90"/>
    <p:sldId id="419" r:id="rId91"/>
    <p:sldId id="264" r:id="rId92"/>
    <p:sldId id="265" r:id="rId93"/>
    <p:sldId id="267" r:id="rId94"/>
    <p:sldId id="262" r:id="rId95"/>
    <p:sldId id="380" r:id="rId96"/>
    <p:sldId id="382" r:id="rId97"/>
    <p:sldId id="368" r:id="rId98"/>
    <p:sldId id="389" r:id="rId99"/>
    <p:sldId id="365" r:id="rId100"/>
    <p:sldId id="370" r:id="rId101"/>
    <p:sldId id="327" r:id="rId102"/>
    <p:sldId id="332" r:id="rId103"/>
    <p:sldId id="293" r:id="rId104"/>
    <p:sldId id="294" r:id="rId105"/>
    <p:sldId id="385" r:id="rId10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7F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794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138" y="4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07" Type="http://schemas.openxmlformats.org/officeDocument/2006/relationships/notesMaster" Target="notesMasters/notesMaster1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110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viewProps" Target="viewProp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8605FC-AA18-40CC-8B44-7897B7B87114}" type="datetimeFigureOut">
              <a:rPr lang="en-GB" smtClean="0"/>
              <a:t>04/12/2018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5CD989-79BC-43C7-9835-455AB9DBBC6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27075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55AB90-B884-4AF2-8BAB-3049857D0388}" type="slidenum">
              <a:rPr lang="en-GB" smtClean="0"/>
              <a:t>14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670095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82E1AE78-E6E2-43CF-A12E-9A661B49DD02}" type="slidenum">
              <a:rPr lang="en-US" altLang="nb-NO"/>
              <a:pPr/>
              <a:t>62</a:t>
            </a:fld>
            <a:endParaRPr lang="en-US" altLang="nb-NO"/>
          </a:p>
        </p:txBody>
      </p:sp>
      <p:sp>
        <p:nvSpPr>
          <p:cNvPr id="17409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2588" y="684213"/>
            <a:ext cx="6096000" cy="343058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7410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13545" y="4344170"/>
            <a:ext cx="5032512" cy="411414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b-NO" altLang="nb-NO"/>
          </a:p>
        </p:txBody>
      </p:sp>
    </p:spTree>
    <p:extLst>
      <p:ext uri="{BB962C8B-B14F-4D97-AF65-F5344CB8AC3E}">
        <p14:creationId xmlns:p14="http://schemas.microsoft.com/office/powerpoint/2010/main" val="31811508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A2661B-6323-413B-8910-E3C5229A9D65}" type="slidenum">
              <a:rPr lang="nb-NO" smtClean="0"/>
              <a:pPr/>
              <a:t>98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0167522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096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nb-NO" altLang="nb-NO">
              <a:latin typeface="Times New Roman" pitchFamily="16" charset="0"/>
            </a:endParaRPr>
          </a:p>
        </p:txBody>
      </p:sp>
      <p:sp>
        <p:nvSpPr>
          <p:cNvPr id="4096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6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6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6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6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6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6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6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6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6" charset="0"/>
              </a:defRPr>
            </a:lvl9pPr>
          </a:lstStyle>
          <a:p>
            <a:pPr>
              <a:spcBef>
                <a:spcPct val="0"/>
              </a:spcBef>
            </a:pPr>
            <a:fld id="{664CEFC2-A13E-4611-B8EC-A414051B1ECD}" type="slidenum">
              <a:rPr lang="en-GB" altLang="nb-NO" smtClean="0"/>
              <a:pPr>
                <a:spcBef>
                  <a:spcPct val="0"/>
                </a:spcBef>
              </a:pPr>
              <a:t>99</a:t>
            </a:fld>
            <a:endParaRPr lang="en-GB" altLang="nb-NO"/>
          </a:p>
        </p:txBody>
      </p:sp>
    </p:spTree>
    <p:extLst>
      <p:ext uri="{BB962C8B-B14F-4D97-AF65-F5344CB8AC3E}">
        <p14:creationId xmlns:p14="http://schemas.microsoft.com/office/powerpoint/2010/main" val="18274709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C72E64E-316D-4134-881A-FAF1C93A3431}" type="slidenum">
              <a:rPr lang="en-US" altLang="nb-NO"/>
              <a:pPr/>
              <a:t>103</a:t>
            </a:fld>
            <a:endParaRPr lang="en-US" altLang="nb-NO"/>
          </a:p>
        </p:txBody>
      </p:sp>
      <p:sp>
        <p:nvSpPr>
          <p:cNvPr id="1433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2588" y="684213"/>
            <a:ext cx="6096000" cy="343058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33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13545" y="4344170"/>
            <a:ext cx="5032512" cy="411414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b-NO" altLang="nb-NO"/>
          </a:p>
        </p:txBody>
      </p:sp>
    </p:spTree>
    <p:extLst>
      <p:ext uri="{BB962C8B-B14F-4D97-AF65-F5344CB8AC3E}">
        <p14:creationId xmlns:p14="http://schemas.microsoft.com/office/powerpoint/2010/main" val="6112178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1816C18-D28E-4362-8935-F63CDE53F4CC}" type="slidenum">
              <a:rPr lang="en-US" altLang="nb-NO"/>
              <a:pPr/>
              <a:t>104</a:t>
            </a:fld>
            <a:endParaRPr lang="en-US" altLang="nb-NO"/>
          </a:p>
        </p:txBody>
      </p:sp>
      <p:sp>
        <p:nvSpPr>
          <p:cNvPr id="15361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2588" y="684213"/>
            <a:ext cx="6096000" cy="343058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5362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13545" y="4344170"/>
            <a:ext cx="5032512" cy="411414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b-NO" altLang="nb-NO"/>
          </a:p>
        </p:txBody>
      </p:sp>
    </p:spTree>
    <p:extLst>
      <p:ext uri="{BB962C8B-B14F-4D97-AF65-F5344CB8AC3E}">
        <p14:creationId xmlns:p14="http://schemas.microsoft.com/office/powerpoint/2010/main" val="4029310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B6C7B-384D-4597-88E3-15D3EE722C38}" type="datetimeFigureOut">
              <a:rPr lang="en-GB" smtClean="0"/>
              <a:t>04/12/2018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346C4-37D6-451E-A4D6-764738381EB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36456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B6C7B-384D-4597-88E3-15D3EE722C38}" type="datetimeFigureOut">
              <a:rPr lang="en-GB" smtClean="0"/>
              <a:t>04/12/2018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346C4-37D6-451E-A4D6-764738381EB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09403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B6C7B-384D-4597-88E3-15D3EE722C38}" type="datetimeFigureOut">
              <a:rPr lang="en-GB" smtClean="0"/>
              <a:t>04/12/2018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346C4-37D6-451E-A4D6-764738381EB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90593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 Column Vertical Graph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sz="quarter" idx="14"/>
          </p:nvPr>
        </p:nvSpPr>
        <p:spPr>
          <a:xfrm>
            <a:off x="476212" y="1916832"/>
            <a:ext cx="11239577" cy="4104456"/>
          </a:xfrm>
        </p:spPr>
        <p:txBody>
          <a:bodyPr lIns="0">
            <a:noAutofit/>
          </a:bodyPr>
          <a:lstStyle>
            <a:lvl1pPr>
              <a:buClr>
                <a:schemeClr val="accent2"/>
              </a:buClr>
              <a:buFont typeface="Arial" pitchFamily="34" charset="0"/>
              <a:buChar char="•"/>
              <a:defRPr sz="1800" i="0">
                <a:solidFill>
                  <a:schemeClr val="accent3"/>
                </a:solidFill>
              </a:defRPr>
            </a:lvl1pPr>
            <a:lvl2pPr>
              <a:buClr>
                <a:schemeClr val="accent2"/>
              </a:buClr>
              <a:buFont typeface="Arial" pitchFamily="34" charset="0"/>
              <a:buChar char="•"/>
              <a:defRPr sz="1800" i="0">
                <a:solidFill>
                  <a:schemeClr val="accent3"/>
                </a:solidFill>
              </a:defRPr>
            </a:lvl2pPr>
            <a:lvl3pPr>
              <a:buClr>
                <a:schemeClr val="accent2"/>
              </a:buClr>
              <a:buFont typeface="Arial" pitchFamily="34" charset="0"/>
              <a:buChar char="•"/>
              <a:defRPr sz="1800" i="0">
                <a:solidFill>
                  <a:schemeClr val="accent3"/>
                </a:solidFill>
              </a:defRPr>
            </a:lvl3pPr>
            <a:lvl4pPr>
              <a:buClr>
                <a:schemeClr val="accent2"/>
              </a:buClr>
              <a:buFont typeface="Arial" pitchFamily="34" charset="0"/>
              <a:buChar char="•"/>
              <a:defRPr sz="1800" i="0">
                <a:solidFill>
                  <a:schemeClr val="accent3"/>
                </a:solidFill>
              </a:defRPr>
            </a:lvl4pPr>
            <a:lvl5pPr>
              <a:buClr>
                <a:schemeClr val="accent2"/>
              </a:buClr>
              <a:buFont typeface="Arial" pitchFamily="34" charset="0"/>
              <a:buChar char="•"/>
              <a:defRPr sz="1800" i="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17A9B3F3-0CDD-4032-910D-70E772557002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6" name="Text Placeholder 2"/>
          <p:cNvSpPr>
            <a:spLocks noGrp="1"/>
          </p:cNvSpPr>
          <p:nvPr>
            <p:ph type="body" idx="22" hasCustomPrompt="1"/>
          </p:nvPr>
        </p:nvSpPr>
        <p:spPr>
          <a:xfrm>
            <a:off x="476211" y="1142984"/>
            <a:ext cx="11239579" cy="642942"/>
          </a:xfrm>
        </p:spPr>
        <p:txBody>
          <a:bodyPr wrap="square" lIns="0" tIns="46800" anchor="t" anchorCtr="0">
            <a:noAutofit/>
          </a:bodyPr>
          <a:lstStyle>
            <a:lvl1pPr marL="0" indent="0">
              <a:buNone/>
              <a:defRPr sz="2800" b="0">
                <a:solidFill>
                  <a:srgbClr val="00447C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GB" noProof="0"/>
              <a:t>Click to insert text</a:t>
            </a:r>
          </a:p>
        </p:txBody>
      </p:sp>
    </p:spTree>
    <p:extLst>
      <p:ext uri="{BB962C8B-B14F-4D97-AF65-F5344CB8AC3E}">
        <p14:creationId xmlns:p14="http://schemas.microsoft.com/office/powerpoint/2010/main" val="22986515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MODELS Conference, October 2018, Copenhagen, Denmark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346C4-37D6-451E-A4D6-764738381EB2}" type="slidenum">
              <a:rPr lang="en-GB" smtClean="0"/>
              <a:t>‹#›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CCB262-EC4E-4154-9FB9-B057FB53FAB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56350"/>
            <a:ext cx="2381250" cy="47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3093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B6C7B-384D-4597-88E3-15D3EE722C38}" type="datetimeFigureOut">
              <a:rPr lang="en-GB" smtClean="0"/>
              <a:t>04/12/2018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346C4-37D6-451E-A4D6-764738381EB2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375129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B6C7B-384D-4597-88E3-15D3EE722C38}" type="datetimeFigureOut">
              <a:rPr lang="en-GB" smtClean="0"/>
              <a:t>04/12/2018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346C4-37D6-451E-A4D6-764738381EB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17580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B6C7B-384D-4597-88E3-15D3EE722C38}" type="datetimeFigureOut">
              <a:rPr lang="en-GB" smtClean="0"/>
              <a:t>04/12/2018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346C4-37D6-451E-A4D6-764738381EB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3128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B6C7B-384D-4597-88E3-15D3EE722C38}" type="datetimeFigureOut">
              <a:rPr lang="en-GB" smtClean="0"/>
              <a:t>04/12/2018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346C4-37D6-451E-A4D6-764738381EB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48600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B6C7B-384D-4597-88E3-15D3EE722C38}" type="datetimeFigureOut">
              <a:rPr lang="en-GB" smtClean="0"/>
              <a:t>04/12/2018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346C4-37D6-451E-A4D6-764738381EB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14117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B6C7B-384D-4597-88E3-15D3EE722C38}" type="datetimeFigureOut">
              <a:rPr lang="en-GB" smtClean="0"/>
              <a:t>04/12/2018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346C4-37D6-451E-A4D6-764738381EB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55128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B6C7B-384D-4597-88E3-15D3EE722C38}" type="datetimeFigureOut">
              <a:rPr lang="en-GB" smtClean="0"/>
              <a:t>04/12/2018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346C4-37D6-451E-A4D6-764738381EB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90911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EB6C7B-384D-4597-88E3-15D3EE722C38}" type="datetimeFigureOut">
              <a:rPr lang="en-GB" smtClean="0"/>
              <a:t>04/12/2018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/>
              <a:t>Franck Fleurey - October 2018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C346C4-37D6-451E-A4D6-764738381EB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80564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e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thingml.org/" TargetMode="Externa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3" Type="http://schemas.openxmlformats.org/officeDocument/2006/relationships/image" Target="../media/image133.jpeg"/><Relationship Id="rId7" Type="http://schemas.openxmlformats.org/officeDocument/2006/relationships/image" Target="../media/image137.jpe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6.jpeg"/><Relationship Id="rId5" Type="http://schemas.openxmlformats.org/officeDocument/2006/relationships/image" Target="../media/image135.png"/><Relationship Id="rId4" Type="http://schemas.openxmlformats.org/officeDocument/2006/relationships/image" Target="../media/image13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8.png"/><Relationship Id="rId7" Type="http://schemas.openxmlformats.org/officeDocument/2006/relationships/image" Target="../media/image3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9.png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21.jpe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12" Type="http://schemas.openxmlformats.org/officeDocument/2006/relationships/image" Target="../media/image46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11" Type="http://schemas.openxmlformats.org/officeDocument/2006/relationships/image" Target="../media/image45.png"/><Relationship Id="rId5" Type="http://schemas.openxmlformats.org/officeDocument/2006/relationships/image" Target="../media/image41.png"/><Relationship Id="rId10" Type="http://schemas.openxmlformats.org/officeDocument/2006/relationships/image" Target="../media/image44.png"/><Relationship Id="rId4" Type="http://schemas.openxmlformats.org/officeDocument/2006/relationships/image" Target="../media/image40.png"/><Relationship Id="rId9" Type="http://schemas.openxmlformats.org/officeDocument/2006/relationships/image" Target="../media/image15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9.png"/><Relationship Id="rId7" Type="http://schemas.openxmlformats.org/officeDocument/2006/relationships/image" Target="../media/image38.png"/><Relationship Id="rId12" Type="http://schemas.openxmlformats.org/officeDocument/2006/relationships/image" Target="../media/image16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11" Type="http://schemas.openxmlformats.org/officeDocument/2006/relationships/image" Target="../media/image45.png"/><Relationship Id="rId5" Type="http://schemas.openxmlformats.org/officeDocument/2006/relationships/image" Target="../media/image14.png"/><Relationship Id="rId10" Type="http://schemas.openxmlformats.org/officeDocument/2006/relationships/image" Target="../media/image43.png"/><Relationship Id="rId4" Type="http://schemas.openxmlformats.org/officeDocument/2006/relationships/image" Target="../media/image15.png"/><Relationship Id="rId9" Type="http://schemas.openxmlformats.org/officeDocument/2006/relationships/image" Target="../media/image4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tellucloud.com/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microsoft.com/office/2007/relationships/hdphoto" Target="../media/hdphoto3.wdp"/><Relationship Id="rId7" Type="http://schemas.openxmlformats.org/officeDocument/2006/relationships/image" Target="../media/image1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png"/><Relationship Id="rId5" Type="http://schemas.openxmlformats.org/officeDocument/2006/relationships/image" Target="../media/image13.jpe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13" Type="http://schemas.openxmlformats.org/officeDocument/2006/relationships/image" Target="../media/image89.jpeg"/><Relationship Id="rId3" Type="http://schemas.openxmlformats.org/officeDocument/2006/relationships/image" Target="../media/image79.png"/><Relationship Id="rId7" Type="http://schemas.openxmlformats.org/officeDocument/2006/relationships/image" Target="../media/image83.jpeg"/><Relationship Id="rId12" Type="http://schemas.openxmlformats.org/officeDocument/2006/relationships/image" Target="../media/image88.jpe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11" Type="http://schemas.openxmlformats.org/officeDocument/2006/relationships/image" Target="../media/image87.jpeg"/><Relationship Id="rId5" Type="http://schemas.openxmlformats.org/officeDocument/2006/relationships/image" Target="../media/image81.png"/><Relationship Id="rId15" Type="http://schemas.openxmlformats.org/officeDocument/2006/relationships/image" Target="../media/image91.jpeg"/><Relationship Id="rId10" Type="http://schemas.openxmlformats.org/officeDocument/2006/relationships/image" Target="../media/image86.jpeg"/><Relationship Id="rId4" Type="http://schemas.openxmlformats.org/officeDocument/2006/relationships/image" Target="../media/image80.png"/><Relationship Id="rId9" Type="http://schemas.openxmlformats.org/officeDocument/2006/relationships/image" Target="../media/image85.png"/><Relationship Id="rId14" Type="http://schemas.openxmlformats.org/officeDocument/2006/relationships/image" Target="../media/image90.jpe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101.jpeg"/><Relationship Id="rId7" Type="http://schemas.openxmlformats.org/officeDocument/2006/relationships/image" Target="../media/image105.jpeg"/><Relationship Id="rId12" Type="http://schemas.openxmlformats.org/officeDocument/2006/relationships/image" Target="../media/image106.jpeg"/><Relationship Id="rId2" Type="http://schemas.openxmlformats.org/officeDocument/2006/relationships/image" Target="../media/image10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png"/><Relationship Id="rId11" Type="http://schemas.openxmlformats.org/officeDocument/2006/relationships/image" Target="../media/image45.png"/><Relationship Id="rId5" Type="http://schemas.openxmlformats.org/officeDocument/2006/relationships/image" Target="../media/image103.jpeg"/><Relationship Id="rId10" Type="http://schemas.openxmlformats.org/officeDocument/2006/relationships/image" Target="../media/image55.png"/><Relationship Id="rId4" Type="http://schemas.openxmlformats.org/officeDocument/2006/relationships/image" Target="../media/image102.jpeg"/><Relationship Id="rId9" Type="http://schemas.openxmlformats.org/officeDocument/2006/relationships/image" Target="../media/image54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KJdG0BlHXc8" TargetMode="External"/><Relationship Id="rId2" Type="http://schemas.openxmlformats.org/officeDocument/2006/relationships/image" Target="../media/image10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elluIoT/ThingML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ithub.com/TelluIoT/ThingML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4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7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5.png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5" Type="http://schemas.microsoft.com/office/2007/relationships/hdphoto" Target="../media/hdphoto5.wdp"/><Relationship Id="rId4" Type="http://schemas.openxmlformats.org/officeDocument/2006/relationships/image" Target="../media/image124.png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3" Type="http://schemas.openxmlformats.org/officeDocument/2006/relationships/image" Target="../media/image125.jpeg"/><Relationship Id="rId7" Type="http://schemas.openxmlformats.org/officeDocument/2006/relationships/image" Target="../media/image1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8.jpeg"/><Relationship Id="rId5" Type="http://schemas.openxmlformats.org/officeDocument/2006/relationships/image" Target="../media/image127.jpeg"/><Relationship Id="rId4" Type="http://schemas.openxmlformats.org/officeDocument/2006/relationships/image" Target="../media/image126.jpe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035B1-EF3D-4F30-A449-5BE3F6DD30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588963"/>
            <a:ext cx="9144000" cy="2387600"/>
          </a:xfrm>
        </p:spPr>
        <p:txBody>
          <a:bodyPr/>
          <a:lstStyle/>
          <a:p>
            <a:r>
              <a:rPr lang="en-GB" dirty="0"/>
              <a:t>Tutorial T8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35C09D-416E-487C-B5D1-4D046B730A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339535"/>
            <a:ext cx="9144000" cy="1655762"/>
          </a:xfrm>
        </p:spPr>
        <p:txBody>
          <a:bodyPr/>
          <a:lstStyle/>
          <a:p>
            <a:r>
              <a:rPr lang="en-GB" sz="3200" dirty="0"/>
              <a:t>Models 2018, Copenhagen, Denmark</a:t>
            </a:r>
          </a:p>
          <a:p>
            <a:endParaRPr lang="en-GB" dirty="0"/>
          </a:p>
          <a:p>
            <a:r>
              <a:rPr lang="en-GB" i="1" dirty="0"/>
              <a:t>Franck Fleurey, Brice Morin and Jakob </a:t>
            </a:r>
            <a:r>
              <a:rPr lang="en-GB" i="1" dirty="0" err="1"/>
              <a:t>Høgenes</a:t>
            </a:r>
            <a:endParaRPr lang="en-GB" i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FC00E4-3D1E-4769-9E6A-74D16B7A34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6247" y="225991"/>
            <a:ext cx="9447196" cy="1883141"/>
          </a:xfrm>
          <a:prstGeom prst="rect">
            <a:avLst/>
          </a:prstGeom>
        </p:spPr>
      </p:pic>
      <p:pic>
        <p:nvPicPr>
          <p:cNvPr id="6" name="Picture 8" descr="Image result for sintef">
            <a:extLst>
              <a:ext uri="{FF2B5EF4-FFF2-40B4-BE49-F238E27FC236}">
                <a16:creationId xmlns:a16="http://schemas.microsoft.com/office/drawing/2014/main" id="{4EE1B466-4BF0-4809-BA3D-DD0C3B1A8A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3443" y="5704490"/>
            <a:ext cx="934942" cy="950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See original image">
            <a:extLst>
              <a:ext uri="{FF2B5EF4-FFF2-40B4-BE49-F238E27FC236}">
                <a16:creationId xmlns:a16="http://schemas.microsoft.com/office/drawing/2014/main" id="{5191A46E-AFDE-4994-808E-7323BBA02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6115" y="5833673"/>
            <a:ext cx="1821885" cy="692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Image result for enact eu project">
            <a:extLst>
              <a:ext uri="{FF2B5EF4-FFF2-40B4-BE49-F238E27FC236}">
                <a16:creationId xmlns:a16="http://schemas.microsoft.com/office/drawing/2014/main" id="{42CDAC8D-E50C-4FD2-876F-9D62162B4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730" y="5369139"/>
            <a:ext cx="2381250" cy="128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Image result for productive 4.0 project">
            <a:extLst>
              <a:ext uri="{FF2B5EF4-FFF2-40B4-BE49-F238E27FC236}">
                <a16:creationId xmlns:a16="http://schemas.microsoft.com/office/drawing/2014/main" id="{3B594738-BF8F-46A4-B8C4-1ECD8D6ECA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6423" y="5833673"/>
            <a:ext cx="2778608" cy="492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01446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B64E5-010F-43C9-85BF-AD75512809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Timeline of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294840-4C52-4266-AA0E-19BE27CD2E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3556" y="1690688"/>
            <a:ext cx="9764888" cy="51673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7026195-067C-4256-B279-0C534F7CC8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7973" y="523301"/>
            <a:ext cx="5062927" cy="10092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233AC96-D299-4427-9289-92ED7B5656C7}"/>
              </a:ext>
            </a:extLst>
          </p:cNvPr>
          <p:cNvSpPr txBox="1"/>
          <p:nvPr/>
        </p:nvSpPr>
        <p:spPr>
          <a:xfrm>
            <a:off x="1485900" y="4982646"/>
            <a:ext cx="2089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Pilots and use-cases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B74679-DDE5-46F6-846D-9BB144AA237A}"/>
              </a:ext>
            </a:extLst>
          </p:cNvPr>
          <p:cNvSpPr txBox="1"/>
          <p:nvPr/>
        </p:nvSpPr>
        <p:spPr>
          <a:xfrm>
            <a:off x="7814489" y="6385499"/>
            <a:ext cx="1236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Production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2C5A51-BA0C-4F5D-BF85-04D94FAEFA2A}"/>
              </a:ext>
            </a:extLst>
          </p:cNvPr>
          <p:cNvSpPr txBox="1"/>
          <p:nvPr/>
        </p:nvSpPr>
        <p:spPr>
          <a:xfrm>
            <a:off x="1213556" y="3244334"/>
            <a:ext cx="1474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Development</a:t>
            </a:r>
          </a:p>
        </p:txBody>
      </p:sp>
      <p:pic>
        <p:nvPicPr>
          <p:cNvPr id="9" name="Picture 8" descr="Image result for sintef">
            <a:extLst>
              <a:ext uri="{FF2B5EF4-FFF2-40B4-BE49-F238E27FC236}">
                <a16:creationId xmlns:a16="http://schemas.microsoft.com/office/drawing/2014/main" id="{A7331B0C-6A12-408E-B945-FFDC73DAF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4740" y="2730500"/>
            <a:ext cx="779749" cy="792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See original image">
            <a:extLst>
              <a:ext uri="{FF2B5EF4-FFF2-40B4-BE49-F238E27FC236}">
                <a16:creationId xmlns:a16="http://schemas.microsoft.com/office/drawing/2014/main" id="{B7325380-C05F-4AE3-8BEB-979B9EC23B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1110" y="2730500"/>
            <a:ext cx="1328979" cy="504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Image result for Iot">
            <a:extLst>
              <a:ext uri="{FF2B5EF4-FFF2-40B4-BE49-F238E27FC236}">
                <a16:creationId xmlns:a16="http://schemas.microsoft.com/office/drawing/2014/main" id="{DBD66F5B-8869-4FAD-A74C-0EA129404E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1559" y="5668465"/>
            <a:ext cx="1244927" cy="90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328165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CEP </a:t>
            </a:r>
            <a:r>
              <a:rPr lang="nb-NO" dirty="0" err="1"/>
              <a:t>meta-model</a:t>
            </a:r>
            <a:r>
              <a:rPr lang="nb-NO" dirty="0"/>
              <a:t> </a:t>
            </a:r>
            <a:r>
              <a:rPr lang="nb-NO" dirty="0" err="1"/>
              <a:t>extenssion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59CE4-7A21-4F29-9D67-86BFEEB95CEF}" type="slidenum">
              <a:rPr lang="en-GB" smtClean="0"/>
              <a:t>100</a:t>
            </a:fld>
            <a:endParaRPr lang="en-GB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3513" y="1628800"/>
            <a:ext cx="8816037" cy="4867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3232508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noProof="0" dirty="0" err="1"/>
              <a:t>ThingML</a:t>
            </a:r>
            <a:r>
              <a:rPr lang="en-US" noProof="0" dirty="0"/>
              <a:t> is open-source</a:t>
            </a:r>
          </a:p>
          <a:p>
            <a:pPr lvl="1"/>
            <a:r>
              <a:rPr lang="en-US" noProof="0" dirty="0">
                <a:hlinkClick r:id="rId2"/>
              </a:rPr>
              <a:t>http://www.thingml.org</a:t>
            </a:r>
            <a:endParaRPr lang="en-US" noProof="0" dirty="0"/>
          </a:p>
          <a:p>
            <a:r>
              <a:rPr lang="en-US" noProof="0" dirty="0"/>
              <a:t>There are some tutorials and examples</a:t>
            </a:r>
          </a:p>
          <a:p>
            <a:r>
              <a:rPr lang="en-US" noProof="0" dirty="0"/>
              <a:t>The language is stable</a:t>
            </a:r>
          </a:p>
          <a:p>
            <a:pPr lvl="1"/>
            <a:r>
              <a:rPr lang="en-US" noProof="0" dirty="0"/>
              <a:t>Based on state of the art modelling concepts</a:t>
            </a:r>
          </a:p>
          <a:p>
            <a:pPr lvl="1"/>
            <a:r>
              <a:rPr lang="en-US" noProof="0" dirty="0"/>
              <a:t>No significant changes in the meta-model in the last year</a:t>
            </a:r>
          </a:p>
          <a:p>
            <a:pPr lvl="1"/>
            <a:r>
              <a:rPr lang="en-US" noProof="0" dirty="0"/>
              <a:t>Includes generic extension mechanisms for experimenting</a:t>
            </a:r>
          </a:p>
          <a:p>
            <a:r>
              <a:rPr lang="en-US" noProof="0" dirty="0"/>
              <a:t>Currently 4 fully supported target languages</a:t>
            </a:r>
          </a:p>
          <a:p>
            <a:pPr lvl="1"/>
            <a:r>
              <a:rPr lang="en-US" noProof="0" dirty="0"/>
              <a:t>Arduino, </a:t>
            </a:r>
            <a:r>
              <a:rPr lang="en-US" noProof="0" dirty="0" err="1"/>
              <a:t>Posix</a:t>
            </a:r>
            <a:r>
              <a:rPr lang="en-US" noProof="0" dirty="0"/>
              <a:t>, Java, </a:t>
            </a:r>
            <a:r>
              <a:rPr lang="en-US" noProof="0" dirty="0" err="1"/>
              <a:t>NodeJS</a:t>
            </a:r>
            <a:endParaRPr lang="en-US" noProof="0" dirty="0"/>
          </a:p>
          <a:p>
            <a:r>
              <a:rPr lang="en-US" noProof="0" dirty="0"/>
              <a:t>The code generation framework allows for easy customization of the generated code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59CE4-7A21-4F29-9D67-86BFEEB95CEF}" type="slidenum">
              <a:rPr lang="en-GB" smtClean="0"/>
              <a:t>101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974116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553" y="548680"/>
            <a:ext cx="8236119" cy="55446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4637526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1"/>
          <p:cNvSpPr>
            <a:spLocks noGrp="1" noChangeArrowheads="1"/>
          </p:cNvSpPr>
          <p:nvPr>
            <p:ph type="title"/>
          </p:nvPr>
        </p:nvSpPr>
        <p:spPr>
          <a:xfrm>
            <a:off x="1946275" y="166689"/>
            <a:ext cx="8440738" cy="1190625"/>
          </a:xfrm>
          <a:ln/>
        </p:spPr>
        <p:txBody>
          <a:bodyPr/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nb-NO" noProof="0" dirty="0"/>
              <a:t>What is </a:t>
            </a:r>
            <a:r>
              <a:rPr lang="en-US" altLang="nb-NO" noProof="0" dirty="0" err="1"/>
              <a:t>ThingML</a:t>
            </a:r>
            <a:r>
              <a:rPr lang="en-US" altLang="nb-NO" noProof="0" dirty="0"/>
              <a:t> ?</a:t>
            </a:r>
          </a:p>
        </p:txBody>
      </p:sp>
      <p:sp>
        <p:nvSpPr>
          <p:cNvPr id="512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946275" y="1524000"/>
            <a:ext cx="8440738" cy="4419600"/>
          </a:xfrm>
          <a:ln/>
        </p:spPr>
        <p:txBody>
          <a:bodyPr>
            <a:normAutofit fontScale="92500" lnSpcReduction="20000"/>
          </a:bodyPr>
          <a:lstStyle/>
          <a:p>
            <a:pPr marL="341313" indent="-341313">
              <a:buClr>
                <a:srgbClr val="FF6600"/>
              </a:buClr>
              <a:buFont typeface="Wingdings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nb-NO" noProof="0" dirty="0"/>
              <a:t>A DSL to model distributed reactive systems</a:t>
            </a:r>
          </a:p>
          <a:p>
            <a:pPr marL="741363" lvl="1" indent="-284163">
              <a:buClr>
                <a:srgbClr val="003366"/>
              </a:buClr>
              <a:buSzPct val="90000"/>
              <a:buFont typeface="Wingdings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nb-NO" noProof="0" dirty="0" err="1"/>
              <a:t>IoT</a:t>
            </a:r>
            <a:r>
              <a:rPr lang="en-US" altLang="nb-NO" noProof="0" dirty="0"/>
              <a:t> systems, embedded systems, sensor networks, ...</a:t>
            </a:r>
          </a:p>
          <a:p>
            <a:pPr marL="341313" indent="-341313">
              <a:buClr>
                <a:srgbClr val="FF6600"/>
              </a:buClr>
              <a:buFont typeface="Wingdings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nb-NO" noProof="0" dirty="0"/>
              <a:t>Components, State machines and action language</a:t>
            </a:r>
          </a:p>
          <a:p>
            <a:pPr marL="741363" lvl="1" indent="-284163">
              <a:buClr>
                <a:srgbClr val="003366"/>
              </a:buClr>
              <a:buSzPct val="90000"/>
              <a:buFont typeface="Wingdings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nb-NO" noProof="0" dirty="0"/>
              <a:t>« Main stream » MDE </a:t>
            </a:r>
          </a:p>
          <a:p>
            <a:pPr marL="341313" indent="-341313">
              <a:buClr>
                <a:srgbClr val="FF6600"/>
              </a:buClr>
              <a:buFont typeface="Wingdings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nb-NO" noProof="0" dirty="0"/>
              <a:t>Contribution of </a:t>
            </a:r>
            <a:r>
              <a:rPr lang="en-US" altLang="nb-NO" noProof="0" dirty="0" err="1"/>
              <a:t>ThingML</a:t>
            </a:r>
            <a:endParaRPr lang="en-US" altLang="nb-NO" noProof="0" dirty="0"/>
          </a:p>
          <a:p>
            <a:pPr marL="741363" lvl="1" indent="-284163">
              <a:buClr>
                <a:srgbClr val="003366"/>
              </a:buClr>
              <a:buSzPct val="90000"/>
              <a:buFont typeface="Wingdings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nb-NO" noProof="0" dirty="0"/>
              <a:t>« Complete » action language</a:t>
            </a:r>
          </a:p>
          <a:p>
            <a:pPr marL="741363" lvl="1" indent="-284163">
              <a:buClr>
                <a:srgbClr val="003366"/>
              </a:buClr>
              <a:buSzPct val="90000"/>
              <a:buFont typeface="Wingdings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nb-NO" noProof="0" dirty="0"/>
              <a:t>Slots, </a:t>
            </a:r>
            <a:r>
              <a:rPr lang="en-US" altLang="nb-NO" noProof="0" dirty="0" err="1"/>
              <a:t>Mixins</a:t>
            </a:r>
            <a:r>
              <a:rPr lang="en-US" altLang="nb-NO" noProof="0" dirty="0"/>
              <a:t> and Aspects instead of Inheritance and Composites</a:t>
            </a:r>
          </a:p>
          <a:p>
            <a:pPr marL="741363" lvl="1" indent="-284163">
              <a:buClr>
                <a:srgbClr val="003366"/>
              </a:buClr>
              <a:buSzPct val="90000"/>
              <a:buFont typeface="Wingdings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nb-NO" noProof="0" dirty="0"/>
              <a:t>Enforced encapsulation and actors semantics</a:t>
            </a:r>
          </a:p>
          <a:p>
            <a:pPr marL="341313" indent="-341313">
              <a:buClr>
                <a:srgbClr val="FF6600"/>
              </a:buClr>
              <a:buFont typeface="Wingdings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nb-NO" noProof="0" dirty="0"/>
              <a:t>Target Platforms and Applications</a:t>
            </a:r>
          </a:p>
          <a:p>
            <a:pPr marL="741363" lvl="1" indent="-284163">
              <a:buClr>
                <a:srgbClr val="003366"/>
              </a:buClr>
              <a:buSzPct val="90000"/>
              <a:buFont typeface="Wingdings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nb-NO" noProof="0" dirty="0"/>
              <a:t>MDE for resource constrained systems (microcontrollers, </a:t>
            </a:r>
            <a:r>
              <a:rPr lang="en-US" altLang="nb-NO" noProof="0" dirty="0" err="1"/>
              <a:t>IoT</a:t>
            </a:r>
            <a:r>
              <a:rPr lang="en-US" altLang="nb-NO" noProof="0" dirty="0"/>
              <a:t>)</a:t>
            </a:r>
          </a:p>
          <a:p>
            <a:pPr marL="741363" lvl="1" indent="-284163">
              <a:buClr>
                <a:srgbClr val="003366"/>
              </a:buClr>
              <a:buSzPct val="90000"/>
              <a:buFont typeface="Wingdings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nb-NO" noProof="0" dirty="0"/>
              <a:t>Development of applications distributed across heterogeneous hardware</a:t>
            </a:r>
          </a:p>
          <a:p>
            <a:pPr marL="741363" lvl="1" indent="-284163">
              <a:buClr>
                <a:srgbClr val="003366"/>
              </a:buClr>
              <a:buSzPct val="90000"/>
              <a:buFont typeface="Wingdings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nb-NO" noProof="0" dirty="0"/>
              <a:t>Other types of reactive systems?</a:t>
            </a:r>
          </a:p>
        </p:txBody>
      </p:sp>
    </p:spTree>
    <p:extLst>
      <p:ext uri="{BB962C8B-B14F-4D97-AF65-F5344CB8AC3E}">
        <p14:creationId xmlns:p14="http://schemas.microsoft.com/office/powerpoint/2010/main" val="143824844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1"/>
          <p:cNvSpPr>
            <a:spLocks noGrp="1" noChangeArrowheads="1"/>
          </p:cNvSpPr>
          <p:nvPr>
            <p:ph type="title"/>
          </p:nvPr>
        </p:nvSpPr>
        <p:spPr>
          <a:xfrm>
            <a:off x="1946275" y="166689"/>
            <a:ext cx="8440738" cy="1190625"/>
          </a:xfrm>
          <a:ln/>
        </p:spPr>
        <p:txBody>
          <a:bodyPr/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nb-NO" noProof="0" dirty="0"/>
              <a:t>Why </a:t>
            </a:r>
            <a:r>
              <a:rPr lang="en-US" altLang="nb-NO" noProof="0" dirty="0" err="1"/>
              <a:t>ThingML</a:t>
            </a:r>
            <a:r>
              <a:rPr lang="en-US" altLang="nb-NO" noProof="0" dirty="0"/>
              <a:t> ?</a:t>
            </a:r>
          </a:p>
        </p:txBody>
      </p:sp>
      <p:sp>
        <p:nvSpPr>
          <p:cNvPr id="614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903414" y="1520825"/>
            <a:ext cx="8440737" cy="4419600"/>
          </a:xfrm>
          <a:ln/>
        </p:spPr>
        <p:txBody>
          <a:bodyPr>
            <a:normAutofit/>
          </a:bodyPr>
          <a:lstStyle/>
          <a:p>
            <a:pPr marL="341313" indent="-341313">
              <a:buClr>
                <a:srgbClr val="FF6600"/>
              </a:buClr>
              <a:buFont typeface="Wingdings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nb-NO" noProof="0" dirty="0"/>
              <a:t>Typical MDE benefits</a:t>
            </a:r>
          </a:p>
          <a:p>
            <a:pPr marL="741363" lvl="1" indent="-284163">
              <a:buClr>
                <a:srgbClr val="003366"/>
              </a:buClr>
              <a:buSzPct val="90000"/>
              <a:buFont typeface="Wingdings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nb-NO" noProof="0" dirty="0"/>
              <a:t>Reduce development, maintenance and evolution costs</a:t>
            </a:r>
          </a:p>
          <a:p>
            <a:pPr marL="741363" lvl="1" indent="-284163">
              <a:buClr>
                <a:srgbClr val="003366"/>
              </a:buClr>
              <a:buSzPct val="90000"/>
              <a:buFont typeface="Wingdings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nb-NO" noProof="0" dirty="0"/>
              <a:t>Perform verifications and analysis on the models</a:t>
            </a:r>
          </a:p>
          <a:p>
            <a:pPr marL="741363" lvl="1" indent="-284163">
              <a:buClr>
                <a:srgbClr val="003366"/>
              </a:buClr>
              <a:buSzPct val="90000"/>
              <a:buFont typeface="Wingdings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nb-NO" noProof="0" dirty="0"/>
              <a:t>Model application at a platform independent level</a:t>
            </a:r>
          </a:p>
          <a:p>
            <a:pPr marL="741363" lvl="1" indent="-284163">
              <a:buClr>
                <a:srgbClr val="003366"/>
              </a:buClr>
              <a:buSzPct val="90000"/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US" altLang="nb-NO" noProof="0" dirty="0"/>
          </a:p>
          <a:p>
            <a:pPr marL="341313" indent="-341313">
              <a:buClr>
                <a:srgbClr val="FF6600"/>
              </a:buClr>
              <a:buFont typeface="Wingdings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nb-NO" noProof="0" dirty="0"/>
              <a:t>No existing approach can deal with microcontrollers</a:t>
            </a:r>
          </a:p>
          <a:p>
            <a:pPr marL="741363" lvl="1" indent="-284163">
              <a:buClr>
                <a:srgbClr val="003366"/>
              </a:buClr>
              <a:buSzPct val="90000"/>
              <a:buFont typeface="Wingdings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nb-NO" noProof="0" dirty="0" err="1"/>
              <a:t>ThingML</a:t>
            </a:r>
            <a:r>
              <a:rPr lang="en-US" altLang="nb-NO" noProof="0" dirty="0"/>
              <a:t> can run on hardware less than 1ko of RAM</a:t>
            </a:r>
          </a:p>
          <a:p>
            <a:pPr marL="741363" lvl="1" indent="-284163">
              <a:buClr>
                <a:srgbClr val="003366"/>
              </a:buClr>
              <a:buSzPct val="90000"/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US" altLang="nb-NO" noProof="0" dirty="0"/>
          </a:p>
          <a:p>
            <a:pPr marL="341313" indent="-341313">
              <a:buClr>
                <a:srgbClr val="FF6600"/>
              </a:buClr>
              <a:buFont typeface="Wingdings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nb-NO" noProof="0" dirty="0"/>
              <a:t>No existing approach is really platform independent</a:t>
            </a:r>
          </a:p>
          <a:p>
            <a:pPr marL="741363" lvl="1" indent="-284163">
              <a:buClr>
                <a:srgbClr val="003366"/>
              </a:buClr>
              <a:buSzPct val="90000"/>
              <a:buFont typeface="Wingdings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nb-NO" noProof="0" dirty="0"/>
              <a:t>Since actions are written in the target language</a:t>
            </a:r>
          </a:p>
        </p:txBody>
      </p:sp>
    </p:spTree>
    <p:extLst>
      <p:ext uri="{BB962C8B-B14F-4D97-AF65-F5344CB8AC3E}">
        <p14:creationId xmlns:p14="http://schemas.microsoft.com/office/powerpoint/2010/main" val="347442447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334240" y="6232227"/>
            <a:ext cx="874440" cy="365125"/>
          </a:xfrm>
        </p:spPr>
        <p:txBody>
          <a:bodyPr/>
          <a:lstStyle/>
          <a:p>
            <a:fld id="{B7B59CE4-7A21-4F29-9D67-86BFEEB95CEF}" type="slidenum">
              <a:rPr lang="en-GB" smtClean="0"/>
              <a:t>105</a:t>
            </a:fld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52" y="338655"/>
            <a:ext cx="6029303" cy="4132150"/>
          </a:xfrm>
          <a:prstGeom prst="rect">
            <a:avLst/>
          </a:prstGeom>
        </p:spPr>
      </p:pic>
      <p:pic>
        <p:nvPicPr>
          <p:cNvPr id="3074" name="Picture 2" descr="Image result for attiny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2093" y="5574055"/>
            <a:ext cx="648072" cy="711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2822" y="4614848"/>
            <a:ext cx="1248249" cy="95803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71256" y="5352386"/>
            <a:ext cx="1294458" cy="1110847"/>
          </a:xfrm>
          <a:prstGeom prst="rect">
            <a:avLst/>
          </a:prstGeom>
        </p:spPr>
      </p:pic>
      <p:pic>
        <p:nvPicPr>
          <p:cNvPr id="3076" name="Picture 4" descr="Image result for computer servers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7914" y="4008856"/>
            <a:ext cx="2158964" cy="1211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Image result for smartphone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5598" y="4348817"/>
            <a:ext cx="1008112" cy="1008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37703" y="5417792"/>
            <a:ext cx="2016224" cy="1179560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 flipV="1">
            <a:off x="2663224" y="6007572"/>
            <a:ext cx="1272536" cy="10046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2402313" y="5419457"/>
            <a:ext cx="270552" cy="13533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3951904" y="4911661"/>
            <a:ext cx="1513810" cy="4168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3841071" y="5487126"/>
            <a:ext cx="348135" cy="13612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V="1">
            <a:off x="5621832" y="5907808"/>
            <a:ext cx="1050232" cy="15984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V="1">
            <a:off x="5507939" y="4767644"/>
            <a:ext cx="2037876" cy="108970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V="1">
            <a:off x="6146949" y="4592792"/>
            <a:ext cx="1398867" cy="18167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7896200" y="5360833"/>
            <a:ext cx="679472" cy="56887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7896200" y="586896"/>
            <a:ext cx="3836115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200" dirty="0"/>
              <a:t>Modelling Language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200" dirty="0"/>
              <a:t>Textual Syntax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200" dirty="0"/>
              <a:t>Code Generation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200" dirty="0"/>
              <a:t>Multi-Platform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200" dirty="0"/>
              <a:t>Distribution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200" dirty="0"/>
              <a:t>Legacy "aware"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28648589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ThingML</a:t>
            </a:r>
            <a:r>
              <a:rPr lang="nb-NO" dirty="0"/>
              <a:t> Versions / </a:t>
            </a:r>
            <a:r>
              <a:rPr lang="nb-NO" dirty="0" err="1"/>
              <a:t>Iterations</a:t>
            </a:r>
            <a:endParaRPr lang="nb-NO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Iteration 1 (~2009)</a:t>
            </a:r>
          </a:p>
          <a:p>
            <a:pPr lvl="1"/>
            <a:r>
              <a:rPr lang="en-US" dirty="0"/>
              <a:t>"3 layers architecture", generate APIs</a:t>
            </a:r>
          </a:p>
          <a:p>
            <a:pPr lvl="1"/>
            <a:r>
              <a:rPr lang="en-US" dirty="0"/>
              <a:t>Re-use existing modelling languages / tools</a:t>
            </a:r>
          </a:p>
          <a:p>
            <a:pPr lvl="1"/>
            <a:r>
              <a:rPr lang="en-US" dirty="0"/>
              <a:t>Target mostly resource constrained devices</a:t>
            </a:r>
          </a:p>
          <a:p>
            <a:r>
              <a:rPr lang="en-US" dirty="0"/>
              <a:t>Iteration 2 (~2012)</a:t>
            </a:r>
          </a:p>
          <a:p>
            <a:pPr lvl="1"/>
            <a:r>
              <a:rPr lang="en-US" dirty="0"/>
              <a:t>"Complete" DSML (with action language)</a:t>
            </a:r>
          </a:p>
          <a:p>
            <a:pPr lvl="1"/>
            <a:r>
              <a:rPr lang="en-US" dirty="0"/>
              <a:t>Full code generation + communication APIs</a:t>
            </a:r>
          </a:p>
          <a:p>
            <a:pPr lvl="1"/>
            <a:r>
              <a:rPr lang="en-US" dirty="0"/>
              <a:t>Target wider range of platforms</a:t>
            </a:r>
          </a:p>
          <a:p>
            <a:r>
              <a:rPr lang="en-US" dirty="0"/>
              <a:t>Iteration 3 (~2015)</a:t>
            </a:r>
          </a:p>
          <a:p>
            <a:pPr lvl="1"/>
            <a:r>
              <a:rPr lang="en-US" dirty="0"/>
              <a:t>"Blending" of target platform and legacy code</a:t>
            </a:r>
          </a:p>
          <a:p>
            <a:pPr lvl="1"/>
            <a:r>
              <a:rPr lang="en-US" dirty="0"/>
              <a:t>Code generation framework with plug-in mechanism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59CE4-7A21-4F29-9D67-86BFEEB95CEF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63301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ThingML</a:t>
            </a:r>
            <a:r>
              <a:rPr lang="nb-NO" dirty="0"/>
              <a:t> Versions / </a:t>
            </a:r>
            <a:r>
              <a:rPr lang="nb-NO" dirty="0" err="1"/>
              <a:t>Iterations</a:t>
            </a:r>
            <a:endParaRPr lang="nb-NO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Iteration 1 (~2009)</a:t>
            </a:r>
          </a:p>
          <a:p>
            <a:pPr lvl="1"/>
            <a:r>
              <a:rPr lang="en-US" dirty="0"/>
              <a:t>"3 layers architecture", generate APIs</a:t>
            </a:r>
          </a:p>
          <a:p>
            <a:pPr lvl="1"/>
            <a:r>
              <a:rPr lang="en-US" dirty="0"/>
              <a:t>Re-use existing modelling languages / tools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Iteration 2 (~2012)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"Complete" DSML (with action language)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Full code generation + communication APIs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Iteration 3 (~2015)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"Blending" of target platform and legacy code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Code generation framework with plug-in mechanism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59CE4-7A21-4F29-9D67-86BFEEB95CEF}" type="slidenum">
              <a:rPr lang="en-GB" smtClean="0"/>
              <a:t>12</a:t>
            </a:fld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CB5CC0-D2A4-46A6-B484-255F0EA30793}"/>
              </a:ext>
            </a:extLst>
          </p:cNvPr>
          <p:cNvSpPr txBox="1"/>
          <p:nvPr/>
        </p:nvSpPr>
        <p:spPr>
          <a:xfrm>
            <a:off x="7877175" y="2114550"/>
            <a:ext cx="33949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="1" i="1" dirty="0">
                <a:solidFill>
                  <a:schemeClr val="bg1">
                    <a:lumMod val="75000"/>
                  </a:schemeClr>
                </a:solidFill>
              </a:rPr>
              <a:t>Sensor Networks</a:t>
            </a:r>
          </a:p>
        </p:txBody>
      </p:sp>
    </p:spTree>
    <p:extLst>
      <p:ext uri="{BB962C8B-B14F-4D97-AF65-F5344CB8AC3E}">
        <p14:creationId xmlns:p14="http://schemas.microsoft.com/office/powerpoint/2010/main" val="41374383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3050" y="52387"/>
            <a:ext cx="8770423" cy="675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210666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9031" y="261303"/>
            <a:ext cx="7278752" cy="764481"/>
          </a:xfrm>
        </p:spPr>
        <p:txBody>
          <a:bodyPr>
            <a:normAutofit/>
          </a:bodyPr>
          <a:lstStyle/>
          <a:p>
            <a:r>
              <a:rPr lang="en-GB" dirty="0"/>
              <a:t>Seismic acquisition software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59CE4-7A21-4F29-9D67-86BFEEB95CEF}" type="slidenum">
              <a:rPr lang="en-GB" smtClean="0"/>
              <a:t>14</a:t>
            </a:fld>
            <a:endParaRPr lang="en-GB" dirty="0"/>
          </a:p>
        </p:txBody>
      </p:sp>
      <p:pic>
        <p:nvPicPr>
          <p:cNvPr id="1026" name="Picture 2" descr="Image resul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4075" y="1720144"/>
            <a:ext cx="4608512" cy="2240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ile:Streamer-detail hg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4990" y="136524"/>
            <a:ext cx="2515457" cy="1672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7978898" y="4293097"/>
            <a:ext cx="4006603" cy="2578322"/>
          </a:xfrm>
        </p:spPr>
        <p:txBody>
          <a:bodyPr>
            <a:normAutofit/>
          </a:bodyPr>
          <a:lstStyle/>
          <a:p>
            <a:r>
              <a:rPr lang="en-GB" sz="2400" dirty="0"/>
              <a:t>~ up to 10 km long</a:t>
            </a:r>
          </a:p>
          <a:p>
            <a:r>
              <a:rPr lang="en-GB" sz="2400" dirty="0"/>
              <a:t>~ 100k distributed devices</a:t>
            </a:r>
          </a:p>
          <a:p>
            <a:r>
              <a:rPr lang="en-GB" sz="2400" dirty="0"/>
              <a:t>~ 10 types of devices</a:t>
            </a:r>
          </a:p>
          <a:p>
            <a:r>
              <a:rPr lang="en-GB" sz="2400" dirty="0"/>
              <a:t>~ 5 different networks</a:t>
            </a:r>
          </a:p>
          <a:p>
            <a:r>
              <a:rPr lang="en-GB" sz="2400" dirty="0"/>
              <a:t>~ 10 </a:t>
            </a:r>
            <a:r>
              <a:rPr lang="en-GB" sz="2400" dirty="0" err="1"/>
              <a:t>Gbit</a:t>
            </a:r>
            <a:r>
              <a:rPr lang="en-GB" sz="2400" dirty="0"/>
              <a:t>/s data rate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513992" y="1399159"/>
            <a:ext cx="5380173" cy="57878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rgbClr val="FF9900"/>
              </a:buClr>
              <a:buFont typeface="Arial" panose="020B0604020202020204" pitchFamily="34" charset="0"/>
              <a:buChar char="•"/>
              <a:defRPr sz="3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rgbClr val="FF9900"/>
              </a:buClr>
              <a:buFont typeface="Wingdings" panose="05000000000000000000" pitchFamily="2" charset="2"/>
              <a:buChar char="§"/>
              <a:defRPr sz="26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rgbClr val="FF9900"/>
              </a:buClr>
              <a:buFont typeface="Courier New" panose="02070309020205020404" pitchFamily="49" charset="0"/>
              <a:buChar char="o"/>
              <a:defRPr sz="2100" kern="1200" baseline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rgbClr val="FF9900"/>
              </a:buClr>
              <a:buFont typeface="Arial" panose="020B0604020202020204" pitchFamily="34" charset="0"/>
              <a:buChar char="–"/>
              <a:defRPr sz="1700" kern="1200" baseline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b="1" dirty="0"/>
              <a:t>Heterogeneous</a:t>
            </a:r>
            <a:r>
              <a:rPr lang="en-GB" sz="2400" dirty="0"/>
              <a:t> network of devices</a:t>
            </a:r>
          </a:p>
          <a:p>
            <a:pPr lvl="1"/>
            <a:r>
              <a:rPr lang="en-GB" sz="1800" dirty="0"/>
              <a:t>Servers, routers, microcontrollers, DSPs…</a:t>
            </a:r>
          </a:p>
          <a:p>
            <a:pPr lvl="1"/>
            <a:r>
              <a:rPr lang="en-GB" sz="1800" dirty="0"/>
              <a:t>IP, Ethernet, Serial, proprietary protocols</a:t>
            </a:r>
            <a:br>
              <a:rPr lang="en-GB" sz="1800" dirty="0"/>
            </a:br>
            <a:endParaRPr lang="en-GB" sz="2000" dirty="0"/>
          </a:p>
          <a:p>
            <a:r>
              <a:rPr lang="en-GB" sz="2400" b="1" dirty="0"/>
              <a:t>Parallel</a:t>
            </a:r>
            <a:r>
              <a:rPr lang="en-GB" sz="2400" dirty="0"/>
              <a:t> development teams</a:t>
            </a:r>
          </a:p>
          <a:p>
            <a:pPr lvl="1"/>
            <a:r>
              <a:rPr lang="en-GB" sz="1800" dirty="0"/>
              <a:t>Languages, libraries, platforms…</a:t>
            </a:r>
            <a:br>
              <a:rPr lang="en-GB" sz="1800" dirty="0"/>
            </a:br>
            <a:endParaRPr lang="en-GB" sz="1800" dirty="0"/>
          </a:p>
          <a:p>
            <a:r>
              <a:rPr lang="en-GB" sz="2400" dirty="0"/>
              <a:t>Hardware / Software</a:t>
            </a:r>
          </a:p>
          <a:p>
            <a:pPr lvl="1"/>
            <a:r>
              <a:rPr lang="en-GB" sz="1800" dirty="0"/>
              <a:t>Developed in parallel</a:t>
            </a:r>
            <a:br>
              <a:rPr lang="en-GB" sz="1800" dirty="0"/>
            </a:br>
            <a:endParaRPr lang="en-GB" sz="1600" dirty="0"/>
          </a:p>
          <a:p>
            <a:r>
              <a:rPr lang="en-GB" sz="2400" dirty="0"/>
              <a:t>Strict requirements</a:t>
            </a:r>
          </a:p>
          <a:p>
            <a:pPr lvl="1"/>
            <a:r>
              <a:rPr lang="en-GB" sz="1800" b="1" dirty="0"/>
              <a:t>Reliability / Safety</a:t>
            </a:r>
          </a:p>
          <a:p>
            <a:pPr lvl="1"/>
            <a:r>
              <a:rPr lang="en-GB" sz="1800" dirty="0"/>
              <a:t>Time to Market</a:t>
            </a:r>
          </a:p>
        </p:txBody>
      </p:sp>
      <p:pic>
        <p:nvPicPr>
          <p:cNvPr id="1032" name="Picture 8" descr="https://www.km.kongsberg.com/ks/web/nokbg0239.nsf/obj/ebird-250x325.jpg/$File/ebird-250x325.jpg?OpenElemen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2709" y="4176035"/>
            <a:ext cx="1882733" cy="2447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5183301" y="6623588"/>
            <a:ext cx="1013419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800" dirty="0"/>
              <a:t>(Image: Kongsberg)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1090788" y="1834603"/>
            <a:ext cx="99418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800" dirty="0"/>
              <a:t>(Image: Wikipedia)</a:t>
            </a:r>
          </a:p>
        </p:txBody>
      </p:sp>
    </p:spTree>
    <p:extLst>
      <p:ext uri="{BB962C8B-B14F-4D97-AF65-F5344CB8AC3E}">
        <p14:creationId xmlns:p14="http://schemas.microsoft.com/office/powerpoint/2010/main" val="42742133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en-US" dirty="0"/>
              <a:t>EDAP </a:t>
            </a:r>
            <a:r>
              <a:rPr lang="en-US" dirty="0"/>
              <a:t>Idea: A layered </a:t>
            </a:r>
            <a:r>
              <a:rPr lang="en-US" dirty="0" err="1"/>
              <a:t>appraoch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59CE4-7A21-4F29-9D67-86BFEEB95CEF}" type="slidenum">
              <a:rPr lang="en-GB" smtClean="0"/>
              <a:t>15</a:t>
            </a:fld>
            <a:endParaRPr lang="en-GB"/>
          </a:p>
        </p:txBody>
      </p:sp>
      <p:sp>
        <p:nvSpPr>
          <p:cNvPr id="5" name="Line 3"/>
          <p:cNvSpPr>
            <a:spLocks noChangeShapeType="1"/>
          </p:cNvSpPr>
          <p:nvPr/>
        </p:nvSpPr>
        <p:spPr bwMode="auto">
          <a:xfrm flipH="1">
            <a:off x="6972300" y="4521200"/>
            <a:ext cx="60960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nb-NO"/>
          </a:p>
        </p:txBody>
      </p:sp>
      <p:sp>
        <p:nvSpPr>
          <p:cNvPr id="6" name="Line 4"/>
          <p:cNvSpPr>
            <a:spLocks noChangeShapeType="1"/>
          </p:cNvSpPr>
          <p:nvPr/>
        </p:nvSpPr>
        <p:spPr bwMode="auto">
          <a:xfrm flipH="1">
            <a:off x="7658100" y="4521200"/>
            <a:ext cx="457200" cy="1143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nb-NO"/>
          </a:p>
        </p:txBody>
      </p:sp>
      <p:sp>
        <p:nvSpPr>
          <p:cNvPr id="7" name="Line 5"/>
          <p:cNvSpPr>
            <a:spLocks noChangeShapeType="1"/>
          </p:cNvSpPr>
          <p:nvPr/>
        </p:nvSpPr>
        <p:spPr bwMode="auto">
          <a:xfrm>
            <a:off x="8724900" y="4521200"/>
            <a:ext cx="7620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nb-NO"/>
          </a:p>
        </p:txBody>
      </p:sp>
      <p:sp>
        <p:nvSpPr>
          <p:cNvPr id="8" name="Line 6"/>
          <p:cNvSpPr>
            <a:spLocks noChangeShapeType="1"/>
          </p:cNvSpPr>
          <p:nvPr/>
        </p:nvSpPr>
        <p:spPr bwMode="auto">
          <a:xfrm>
            <a:off x="8420100" y="4521200"/>
            <a:ext cx="381000" cy="1143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nb-NO"/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6210300" y="4216400"/>
            <a:ext cx="4038600" cy="533400"/>
          </a:xfrm>
          <a:prstGeom prst="rect">
            <a:avLst/>
          </a:prstGeom>
          <a:solidFill>
            <a:srgbClr val="C0C0C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 altLang="en-US"/>
              <a:t>Hardware</a:t>
            </a:r>
          </a:p>
        </p:txBody>
      </p:sp>
      <p:sp>
        <p:nvSpPr>
          <p:cNvPr id="10" name="Rectangle 8"/>
          <p:cNvSpPr>
            <a:spLocks noChangeArrowheads="1"/>
          </p:cNvSpPr>
          <p:nvPr/>
        </p:nvSpPr>
        <p:spPr bwMode="auto">
          <a:xfrm>
            <a:off x="6515100" y="4902200"/>
            <a:ext cx="990600" cy="457200"/>
          </a:xfrm>
          <a:prstGeom prst="rect">
            <a:avLst/>
          </a:prstGeom>
          <a:solidFill>
            <a:srgbClr val="C0C0C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 altLang="en-US"/>
              <a:t>Sensors</a:t>
            </a:r>
          </a:p>
        </p:txBody>
      </p:sp>
      <p:sp>
        <p:nvSpPr>
          <p:cNvPr id="11" name="Rectangle 9"/>
          <p:cNvSpPr>
            <a:spLocks noChangeArrowheads="1"/>
          </p:cNvSpPr>
          <p:nvPr/>
        </p:nvSpPr>
        <p:spPr bwMode="auto">
          <a:xfrm>
            <a:off x="7048500" y="5511800"/>
            <a:ext cx="1143000" cy="457200"/>
          </a:xfrm>
          <a:prstGeom prst="rect">
            <a:avLst/>
          </a:prstGeom>
          <a:solidFill>
            <a:srgbClr val="C0C0C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 altLang="en-US"/>
              <a:t>Actuators</a:t>
            </a:r>
          </a:p>
        </p:txBody>
      </p:sp>
      <p:sp>
        <p:nvSpPr>
          <p:cNvPr id="12" name="Rectangle 10"/>
          <p:cNvSpPr>
            <a:spLocks noChangeArrowheads="1"/>
          </p:cNvSpPr>
          <p:nvPr/>
        </p:nvSpPr>
        <p:spPr bwMode="auto">
          <a:xfrm>
            <a:off x="8953500" y="4902200"/>
            <a:ext cx="1066800" cy="457200"/>
          </a:xfrm>
          <a:prstGeom prst="rect">
            <a:avLst/>
          </a:prstGeom>
          <a:solidFill>
            <a:srgbClr val="C0C0C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 altLang="en-US"/>
              <a:t>Nodes</a:t>
            </a:r>
          </a:p>
        </p:txBody>
      </p:sp>
      <p:sp>
        <p:nvSpPr>
          <p:cNvPr id="13" name="Rectangle 11"/>
          <p:cNvSpPr>
            <a:spLocks noChangeArrowheads="1"/>
          </p:cNvSpPr>
          <p:nvPr/>
        </p:nvSpPr>
        <p:spPr bwMode="auto">
          <a:xfrm>
            <a:off x="8343900" y="5511800"/>
            <a:ext cx="1143000" cy="457200"/>
          </a:xfrm>
          <a:prstGeom prst="rect">
            <a:avLst/>
          </a:prstGeom>
          <a:solidFill>
            <a:srgbClr val="C0C0C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 altLang="en-US"/>
              <a:t>Networks</a:t>
            </a:r>
          </a:p>
        </p:txBody>
      </p:sp>
      <p:sp>
        <p:nvSpPr>
          <p:cNvPr id="14" name="Rectangle 12"/>
          <p:cNvSpPr>
            <a:spLocks noChangeArrowheads="1"/>
          </p:cNvSpPr>
          <p:nvPr/>
        </p:nvSpPr>
        <p:spPr bwMode="auto">
          <a:xfrm>
            <a:off x="6362700" y="3759200"/>
            <a:ext cx="609600" cy="457200"/>
          </a:xfrm>
          <a:prstGeom prst="rect">
            <a:avLst/>
          </a:prstGeom>
          <a:solidFill>
            <a:srgbClr val="FFCC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b-NO"/>
          </a:p>
        </p:txBody>
      </p:sp>
      <p:sp>
        <p:nvSpPr>
          <p:cNvPr id="15" name="Rectangle 13"/>
          <p:cNvSpPr>
            <a:spLocks noChangeArrowheads="1"/>
          </p:cNvSpPr>
          <p:nvPr/>
        </p:nvSpPr>
        <p:spPr bwMode="auto">
          <a:xfrm>
            <a:off x="7048500" y="3759200"/>
            <a:ext cx="1066800" cy="457200"/>
          </a:xfrm>
          <a:prstGeom prst="rect">
            <a:avLst/>
          </a:prstGeom>
          <a:solidFill>
            <a:srgbClr val="FFCC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b-NO"/>
          </a:p>
        </p:txBody>
      </p:sp>
      <p:sp>
        <p:nvSpPr>
          <p:cNvPr id="16" name="Rectangle 14"/>
          <p:cNvSpPr>
            <a:spLocks noChangeArrowheads="1"/>
          </p:cNvSpPr>
          <p:nvPr/>
        </p:nvSpPr>
        <p:spPr bwMode="auto">
          <a:xfrm>
            <a:off x="8191500" y="3759200"/>
            <a:ext cx="1143000" cy="457200"/>
          </a:xfrm>
          <a:prstGeom prst="rect">
            <a:avLst/>
          </a:prstGeom>
          <a:solidFill>
            <a:srgbClr val="FFCC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b-NO"/>
          </a:p>
        </p:txBody>
      </p:sp>
      <p:sp>
        <p:nvSpPr>
          <p:cNvPr id="17" name="Rectangle 15"/>
          <p:cNvSpPr>
            <a:spLocks noChangeArrowheads="1"/>
          </p:cNvSpPr>
          <p:nvPr/>
        </p:nvSpPr>
        <p:spPr bwMode="auto">
          <a:xfrm>
            <a:off x="9410700" y="3759200"/>
            <a:ext cx="685800" cy="457200"/>
          </a:xfrm>
          <a:prstGeom prst="rect">
            <a:avLst/>
          </a:prstGeom>
          <a:solidFill>
            <a:srgbClr val="FFCC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b-NO"/>
          </a:p>
        </p:txBody>
      </p:sp>
      <p:sp>
        <p:nvSpPr>
          <p:cNvPr id="18" name="Rectangle 16"/>
          <p:cNvSpPr>
            <a:spLocks noChangeArrowheads="1"/>
          </p:cNvSpPr>
          <p:nvPr/>
        </p:nvSpPr>
        <p:spPr bwMode="auto">
          <a:xfrm>
            <a:off x="6896101" y="3773487"/>
            <a:ext cx="254697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en-US"/>
              <a:t>Hardware specific drivers</a:t>
            </a:r>
          </a:p>
        </p:txBody>
      </p:sp>
      <p:sp>
        <p:nvSpPr>
          <p:cNvPr id="19" name="Rectangle 17"/>
          <p:cNvSpPr>
            <a:spLocks noChangeArrowheads="1"/>
          </p:cNvSpPr>
          <p:nvPr/>
        </p:nvSpPr>
        <p:spPr bwMode="auto">
          <a:xfrm>
            <a:off x="6362700" y="3225800"/>
            <a:ext cx="3733800" cy="533400"/>
          </a:xfrm>
          <a:prstGeom prst="rect">
            <a:avLst/>
          </a:prstGeom>
          <a:solidFill>
            <a:srgbClr val="FF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 altLang="en-US"/>
              <a:t>Domain (Nodes and Messages)</a:t>
            </a:r>
          </a:p>
        </p:txBody>
      </p:sp>
      <p:sp>
        <p:nvSpPr>
          <p:cNvPr id="20" name="Rectangle 18"/>
          <p:cNvSpPr>
            <a:spLocks noChangeArrowheads="1"/>
          </p:cNvSpPr>
          <p:nvPr/>
        </p:nvSpPr>
        <p:spPr bwMode="auto">
          <a:xfrm>
            <a:off x="6362700" y="2768600"/>
            <a:ext cx="1524000" cy="457200"/>
          </a:xfrm>
          <a:prstGeom prst="rect">
            <a:avLst/>
          </a:prstGeom>
          <a:solidFill>
            <a:srgbClr val="99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b-NO"/>
          </a:p>
        </p:txBody>
      </p:sp>
      <p:sp>
        <p:nvSpPr>
          <p:cNvPr id="21" name="Rectangle 19"/>
          <p:cNvSpPr>
            <a:spLocks noChangeArrowheads="1"/>
          </p:cNvSpPr>
          <p:nvPr/>
        </p:nvSpPr>
        <p:spPr bwMode="auto">
          <a:xfrm>
            <a:off x="7962900" y="2768600"/>
            <a:ext cx="762000" cy="457200"/>
          </a:xfrm>
          <a:prstGeom prst="rect">
            <a:avLst/>
          </a:prstGeom>
          <a:solidFill>
            <a:srgbClr val="99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b-NO"/>
          </a:p>
        </p:txBody>
      </p:sp>
      <p:sp>
        <p:nvSpPr>
          <p:cNvPr id="22" name="Rectangle 20"/>
          <p:cNvSpPr>
            <a:spLocks noChangeArrowheads="1"/>
          </p:cNvSpPr>
          <p:nvPr/>
        </p:nvSpPr>
        <p:spPr bwMode="auto">
          <a:xfrm>
            <a:off x="8801100" y="2768600"/>
            <a:ext cx="1295400" cy="457200"/>
          </a:xfrm>
          <a:prstGeom prst="rect">
            <a:avLst/>
          </a:prstGeom>
          <a:solidFill>
            <a:srgbClr val="99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b-NO"/>
          </a:p>
        </p:txBody>
      </p:sp>
      <p:sp>
        <p:nvSpPr>
          <p:cNvPr id="23" name="Rectangle 21"/>
          <p:cNvSpPr>
            <a:spLocks noChangeArrowheads="1"/>
          </p:cNvSpPr>
          <p:nvPr/>
        </p:nvSpPr>
        <p:spPr bwMode="auto">
          <a:xfrm>
            <a:off x="7461251" y="2779712"/>
            <a:ext cx="133478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en-US"/>
              <a:t>Applications</a:t>
            </a:r>
          </a:p>
        </p:txBody>
      </p:sp>
      <p:sp>
        <p:nvSpPr>
          <p:cNvPr id="24" name="Line 22"/>
          <p:cNvSpPr>
            <a:spLocks noChangeShapeType="1"/>
          </p:cNvSpPr>
          <p:nvPr/>
        </p:nvSpPr>
        <p:spPr bwMode="auto">
          <a:xfrm flipH="1">
            <a:off x="2171700" y="3759200"/>
            <a:ext cx="403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nb-NO"/>
          </a:p>
        </p:txBody>
      </p:sp>
      <p:sp>
        <p:nvSpPr>
          <p:cNvPr id="25" name="Text Box 23"/>
          <p:cNvSpPr txBox="1">
            <a:spLocks noChangeArrowheads="1"/>
          </p:cNvSpPr>
          <p:nvPr/>
        </p:nvSpPr>
        <p:spPr bwMode="auto">
          <a:xfrm>
            <a:off x="2019300" y="3378200"/>
            <a:ext cx="55816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en-US"/>
              <a:t>PIM</a:t>
            </a:r>
          </a:p>
        </p:txBody>
      </p:sp>
      <p:sp>
        <p:nvSpPr>
          <p:cNvPr id="26" name="Text Box 24"/>
          <p:cNvSpPr txBox="1">
            <a:spLocks noChangeArrowheads="1"/>
          </p:cNvSpPr>
          <p:nvPr/>
        </p:nvSpPr>
        <p:spPr bwMode="auto">
          <a:xfrm>
            <a:off x="2025650" y="3759200"/>
            <a:ext cx="60625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en-US"/>
              <a:t>PSM</a:t>
            </a:r>
          </a:p>
        </p:txBody>
      </p:sp>
      <p:sp>
        <p:nvSpPr>
          <p:cNvPr id="27" name="Oval 25"/>
          <p:cNvSpPr>
            <a:spLocks noChangeArrowheads="1"/>
          </p:cNvSpPr>
          <p:nvPr/>
        </p:nvSpPr>
        <p:spPr bwMode="auto">
          <a:xfrm>
            <a:off x="2933701" y="3028950"/>
            <a:ext cx="2111375" cy="806450"/>
          </a:xfrm>
          <a:prstGeom prst="ellipse">
            <a:avLst/>
          </a:prstGeom>
          <a:solidFill>
            <a:srgbClr val="FF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 altLang="en-US" dirty="0"/>
              <a:t>Domain Model</a:t>
            </a:r>
          </a:p>
        </p:txBody>
      </p:sp>
      <p:sp>
        <p:nvSpPr>
          <p:cNvPr id="28" name="Oval 26"/>
          <p:cNvSpPr>
            <a:spLocks noChangeArrowheads="1"/>
          </p:cNvSpPr>
          <p:nvPr/>
        </p:nvSpPr>
        <p:spPr bwMode="auto">
          <a:xfrm>
            <a:off x="2552700" y="1930400"/>
            <a:ext cx="1143000" cy="685800"/>
          </a:xfrm>
          <a:prstGeom prst="ellipse">
            <a:avLst/>
          </a:prstGeom>
          <a:solidFill>
            <a:srgbClr val="99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 altLang="en-US"/>
              <a:t>APP 1</a:t>
            </a:r>
          </a:p>
        </p:txBody>
      </p:sp>
      <p:sp>
        <p:nvSpPr>
          <p:cNvPr id="29" name="Oval 27"/>
          <p:cNvSpPr>
            <a:spLocks noChangeArrowheads="1"/>
          </p:cNvSpPr>
          <p:nvPr/>
        </p:nvSpPr>
        <p:spPr bwMode="auto">
          <a:xfrm>
            <a:off x="2324100" y="4292600"/>
            <a:ext cx="1066800" cy="533400"/>
          </a:xfrm>
          <a:prstGeom prst="ellipse">
            <a:avLst/>
          </a:prstGeom>
          <a:solidFill>
            <a:srgbClr val="FFCC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 altLang="en-US"/>
              <a:t>Driver 1</a:t>
            </a:r>
          </a:p>
        </p:txBody>
      </p:sp>
      <p:sp>
        <p:nvSpPr>
          <p:cNvPr id="30" name="Oval 28"/>
          <p:cNvSpPr>
            <a:spLocks noChangeArrowheads="1"/>
          </p:cNvSpPr>
          <p:nvPr/>
        </p:nvSpPr>
        <p:spPr bwMode="auto">
          <a:xfrm>
            <a:off x="4381500" y="1930400"/>
            <a:ext cx="1143000" cy="685800"/>
          </a:xfrm>
          <a:prstGeom prst="ellipse">
            <a:avLst/>
          </a:prstGeom>
          <a:solidFill>
            <a:srgbClr val="99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 altLang="en-US"/>
              <a:t>APP 2</a:t>
            </a:r>
          </a:p>
        </p:txBody>
      </p:sp>
      <p:sp>
        <p:nvSpPr>
          <p:cNvPr id="31" name="Oval 29"/>
          <p:cNvSpPr>
            <a:spLocks noChangeArrowheads="1"/>
          </p:cNvSpPr>
          <p:nvPr/>
        </p:nvSpPr>
        <p:spPr bwMode="auto">
          <a:xfrm>
            <a:off x="3390900" y="4902200"/>
            <a:ext cx="1066800" cy="533400"/>
          </a:xfrm>
          <a:prstGeom prst="ellipse">
            <a:avLst/>
          </a:prstGeom>
          <a:solidFill>
            <a:srgbClr val="FFCC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 altLang="en-US"/>
              <a:t>Driver 2</a:t>
            </a:r>
          </a:p>
        </p:txBody>
      </p:sp>
      <p:sp>
        <p:nvSpPr>
          <p:cNvPr id="32" name="Oval 30"/>
          <p:cNvSpPr>
            <a:spLocks noChangeArrowheads="1"/>
          </p:cNvSpPr>
          <p:nvPr/>
        </p:nvSpPr>
        <p:spPr bwMode="auto">
          <a:xfrm>
            <a:off x="4457700" y="4292600"/>
            <a:ext cx="1066800" cy="533400"/>
          </a:xfrm>
          <a:prstGeom prst="ellipse">
            <a:avLst/>
          </a:prstGeom>
          <a:solidFill>
            <a:srgbClr val="FFCC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 altLang="en-US"/>
              <a:t>Driver 3</a:t>
            </a:r>
          </a:p>
        </p:txBody>
      </p:sp>
      <p:sp>
        <p:nvSpPr>
          <p:cNvPr id="33" name="Line 31"/>
          <p:cNvSpPr>
            <a:spLocks noChangeShapeType="1"/>
          </p:cNvSpPr>
          <p:nvPr/>
        </p:nvSpPr>
        <p:spPr bwMode="auto">
          <a:xfrm flipV="1">
            <a:off x="3086100" y="3911600"/>
            <a:ext cx="2286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nb-NO"/>
          </a:p>
        </p:txBody>
      </p:sp>
      <p:sp>
        <p:nvSpPr>
          <p:cNvPr id="34" name="Line 32"/>
          <p:cNvSpPr>
            <a:spLocks noChangeShapeType="1"/>
          </p:cNvSpPr>
          <p:nvPr/>
        </p:nvSpPr>
        <p:spPr bwMode="auto">
          <a:xfrm flipV="1">
            <a:off x="3924300" y="3987800"/>
            <a:ext cx="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nb-NO"/>
          </a:p>
        </p:txBody>
      </p:sp>
      <p:sp>
        <p:nvSpPr>
          <p:cNvPr id="35" name="Line 33"/>
          <p:cNvSpPr>
            <a:spLocks noChangeShapeType="1"/>
          </p:cNvSpPr>
          <p:nvPr/>
        </p:nvSpPr>
        <p:spPr bwMode="auto">
          <a:xfrm flipH="1" flipV="1">
            <a:off x="4533900" y="3911600"/>
            <a:ext cx="2286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nb-NO"/>
          </a:p>
        </p:txBody>
      </p:sp>
      <p:sp>
        <p:nvSpPr>
          <p:cNvPr id="36" name="Line 34"/>
          <p:cNvSpPr>
            <a:spLocks noChangeShapeType="1"/>
          </p:cNvSpPr>
          <p:nvPr/>
        </p:nvSpPr>
        <p:spPr bwMode="auto">
          <a:xfrm>
            <a:off x="3314700" y="2692400"/>
            <a:ext cx="1524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nb-NO"/>
          </a:p>
        </p:txBody>
      </p:sp>
      <p:sp>
        <p:nvSpPr>
          <p:cNvPr id="37" name="Line 35"/>
          <p:cNvSpPr>
            <a:spLocks noChangeShapeType="1"/>
          </p:cNvSpPr>
          <p:nvPr/>
        </p:nvSpPr>
        <p:spPr bwMode="auto">
          <a:xfrm flipH="1">
            <a:off x="4457700" y="2681287"/>
            <a:ext cx="2286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nb-NO"/>
          </a:p>
        </p:txBody>
      </p:sp>
      <p:sp>
        <p:nvSpPr>
          <p:cNvPr id="38" name="Text Box 36"/>
          <p:cNvSpPr txBox="1">
            <a:spLocks noChangeArrowheads="1"/>
          </p:cNvSpPr>
          <p:nvPr/>
        </p:nvSpPr>
        <p:spPr bwMode="auto">
          <a:xfrm>
            <a:off x="3162301" y="1585912"/>
            <a:ext cx="162313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en-US"/>
              <a:t>State Machines</a:t>
            </a:r>
          </a:p>
        </p:txBody>
      </p:sp>
      <p:sp>
        <p:nvSpPr>
          <p:cNvPr id="39" name="Text Box 37"/>
          <p:cNvSpPr txBox="1">
            <a:spLocks noChangeArrowheads="1"/>
          </p:cNvSpPr>
          <p:nvPr/>
        </p:nvSpPr>
        <p:spPr bwMode="auto">
          <a:xfrm>
            <a:off x="2628900" y="5511800"/>
            <a:ext cx="248439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en-US"/>
              <a:t>Platform specific models</a:t>
            </a:r>
          </a:p>
        </p:txBody>
      </p:sp>
      <p:sp>
        <p:nvSpPr>
          <p:cNvPr id="40" name="Line 38"/>
          <p:cNvSpPr>
            <a:spLocks noChangeShapeType="1"/>
          </p:cNvSpPr>
          <p:nvPr/>
        </p:nvSpPr>
        <p:spPr bwMode="auto">
          <a:xfrm flipH="1" flipV="1">
            <a:off x="5639817" y="2512392"/>
            <a:ext cx="570483" cy="33240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nb-NO"/>
          </a:p>
        </p:txBody>
      </p:sp>
      <p:sp>
        <p:nvSpPr>
          <p:cNvPr id="41" name="Line 39"/>
          <p:cNvSpPr>
            <a:spLocks noChangeShapeType="1"/>
          </p:cNvSpPr>
          <p:nvPr/>
        </p:nvSpPr>
        <p:spPr bwMode="auto">
          <a:xfrm flipH="1">
            <a:off x="5067300" y="4445000"/>
            <a:ext cx="99060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7718918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908" name="Picture 20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5494" y="1154073"/>
            <a:ext cx="8101012" cy="5545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891" name="Rectangle 3"/>
          <p:cNvSpPr>
            <a:spLocks noGrp="1"/>
          </p:cNvSpPr>
          <p:nvPr>
            <p:ph type="title" idx="4294967295"/>
          </p:nvPr>
        </p:nvSpPr>
        <p:spPr>
          <a:xfrm>
            <a:off x="838200" y="-42138"/>
            <a:ext cx="10515600" cy="1325563"/>
          </a:xfrm>
        </p:spPr>
        <p:txBody>
          <a:bodyPr/>
          <a:lstStyle/>
          <a:p>
            <a:r>
              <a:rPr lang="en-US" altLang="en-US" dirty="0"/>
              <a:t>Step 1 : Modeling the domain</a:t>
            </a:r>
          </a:p>
        </p:txBody>
      </p:sp>
      <p:pic>
        <p:nvPicPr>
          <p:cNvPr id="37909" name="Picture 2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0824" y="1154073"/>
            <a:ext cx="3314700" cy="3336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255200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/>
          </p:cNvSpPr>
          <p:nvPr>
            <p:ph type="title" idx="4294967295"/>
          </p:nvPr>
        </p:nvSpPr>
        <p:spPr>
          <a:xfrm>
            <a:off x="662281" y="0"/>
            <a:ext cx="10515600" cy="1325563"/>
          </a:xfrm>
        </p:spPr>
        <p:txBody>
          <a:bodyPr>
            <a:normAutofit/>
          </a:bodyPr>
          <a:lstStyle/>
          <a:p>
            <a:r>
              <a:rPr lang="fr-FR" altLang="en-US" sz="4000" dirty="0" err="1"/>
              <a:t>Step</a:t>
            </a:r>
            <a:r>
              <a:rPr lang="fr-FR" altLang="en-US" sz="4000" dirty="0"/>
              <a:t> 2: </a:t>
            </a:r>
            <a:r>
              <a:rPr lang="fr-FR" altLang="en-US" sz="4000" dirty="0" err="1"/>
              <a:t>Generation</a:t>
            </a:r>
            <a:r>
              <a:rPr lang="fr-FR" altLang="en-US" sz="4000" dirty="0"/>
              <a:t> of the </a:t>
            </a:r>
            <a:r>
              <a:rPr lang="fr-FR" altLang="en-US" sz="4000" dirty="0" err="1"/>
              <a:t>domain</a:t>
            </a:r>
            <a:r>
              <a:rPr lang="fr-FR" altLang="en-US" sz="4000" dirty="0"/>
              <a:t> layer</a:t>
            </a:r>
          </a:p>
        </p:txBody>
      </p:sp>
      <p:pic>
        <p:nvPicPr>
          <p:cNvPr id="3891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071"/>
          <a:stretch>
            <a:fillRect/>
          </a:stretch>
        </p:blipFill>
        <p:spPr bwMode="auto">
          <a:xfrm>
            <a:off x="662281" y="1366839"/>
            <a:ext cx="7994064" cy="53006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16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2" t="29860" r="55576" b="45462"/>
          <a:stretch>
            <a:fillRect/>
          </a:stretch>
        </p:blipFill>
        <p:spPr bwMode="auto">
          <a:xfrm>
            <a:off x="6683147" y="1357314"/>
            <a:ext cx="5142286" cy="2300286"/>
          </a:xfrm>
          <a:prstGeom prst="rect">
            <a:avLst/>
          </a:prstGeom>
          <a:solidFill>
            <a:schemeClr val="bg2"/>
          </a:solidFill>
        </p:spPr>
      </p:pic>
    </p:spTree>
    <p:extLst>
      <p:ext uri="{BB962C8B-B14F-4D97-AF65-F5344CB8AC3E}">
        <p14:creationId xmlns:p14="http://schemas.microsoft.com/office/powerpoint/2010/main" val="26838049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/>
          </p:cNvSpPr>
          <p:nvPr>
            <p:ph type="title" idx="4294967295"/>
          </p:nvPr>
        </p:nvSpPr>
        <p:spPr>
          <a:xfrm>
            <a:off x="838200" y="63946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en-US" sz="3600" dirty="0"/>
              <a:t>Step 3: Using Existing tools for modeling the application</a:t>
            </a:r>
          </a:p>
        </p:txBody>
      </p:sp>
      <p:pic>
        <p:nvPicPr>
          <p:cNvPr id="39940" name="Picture 4" descr="Trafic_Light_IARvisualSTAT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1817" y="1167160"/>
            <a:ext cx="8000368" cy="5626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563861" y="5180568"/>
            <a:ext cx="17204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b="1" dirty="0"/>
              <a:t>IAR </a:t>
            </a:r>
            <a:r>
              <a:rPr lang="en-US" altLang="en-US" b="1" dirty="0" err="1"/>
              <a:t>visualSTATE</a:t>
            </a:r>
            <a:r>
              <a:rPr lang="en-US" altLang="en-US" b="1" dirty="0"/>
              <a:t> 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6645926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/>
          </p:cNvSpPr>
          <p:nvPr>
            <p:ph type="title" idx="4294967295"/>
          </p:nvPr>
        </p:nvSpPr>
        <p:spPr>
          <a:xfrm>
            <a:off x="377828" y="9527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en-US" sz="3600" dirty="0"/>
              <a:t>Importing the domain in IAR </a:t>
            </a:r>
            <a:r>
              <a:rPr lang="en-US" altLang="en-US" sz="3600" dirty="0" err="1"/>
              <a:t>visualSTATE</a:t>
            </a:r>
            <a:endParaRPr lang="en-US" altLang="en-US" sz="3600" dirty="0"/>
          </a:p>
        </p:txBody>
      </p:sp>
      <p:pic>
        <p:nvPicPr>
          <p:cNvPr id="40965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66"/>
          <a:stretch>
            <a:fillRect/>
          </a:stretch>
        </p:blipFill>
        <p:spPr bwMode="auto">
          <a:xfrm>
            <a:off x="1803400" y="2779712"/>
            <a:ext cx="8864600" cy="36115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67" name="Picture 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4789" y="196206"/>
            <a:ext cx="3068639" cy="30899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0968" name="Rectangle 8"/>
          <p:cNvSpPr>
            <a:spLocks noGrp="1"/>
          </p:cNvSpPr>
          <p:nvPr>
            <p:ph type="body" idx="4294967295"/>
          </p:nvPr>
        </p:nvSpPr>
        <p:spPr>
          <a:xfrm>
            <a:off x="2809875" y="1328739"/>
            <a:ext cx="3862388" cy="1379537"/>
          </a:xfrm>
        </p:spPr>
        <p:txBody>
          <a:bodyPr>
            <a:normAutofit/>
          </a:bodyPr>
          <a:lstStyle/>
          <a:p>
            <a:r>
              <a:rPr lang="fr-FR" altLang="en-US" dirty="0" err="1"/>
              <a:t>Generated</a:t>
            </a:r>
            <a:r>
              <a:rPr lang="fr-FR" altLang="en-US" dirty="0"/>
              <a:t> </a:t>
            </a:r>
            <a:r>
              <a:rPr lang="fr-FR" altLang="en-US" dirty="0" err="1"/>
              <a:t>from</a:t>
            </a:r>
            <a:r>
              <a:rPr lang="fr-FR" altLang="en-US" dirty="0"/>
              <a:t> the EDAP </a:t>
            </a:r>
            <a:r>
              <a:rPr lang="fr-FR" altLang="en-US" dirty="0" err="1"/>
              <a:t>domain</a:t>
            </a:r>
            <a:r>
              <a:rPr lang="fr-FR" altLang="en-US" dirty="0"/>
              <a:t> model</a:t>
            </a:r>
          </a:p>
        </p:txBody>
      </p:sp>
      <p:sp>
        <p:nvSpPr>
          <p:cNvPr id="40969" name="Line 9"/>
          <p:cNvSpPr>
            <a:spLocks noChangeShapeType="1"/>
          </p:cNvSpPr>
          <p:nvPr/>
        </p:nvSpPr>
        <p:spPr bwMode="auto">
          <a:xfrm flipH="1">
            <a:off x="6167439" y="2420939"/>
            <a:ext cx="1368425" cy="7207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2310496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65C2E3-2A62-4019-A3AC-1A7EF51A7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Who are we?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25D389-B34A-4919-A45A-FBA20D18F319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8"/>
          <a:stretch/>
        </p:blipFill>
        <p:spPr>
          <a:xfrm>
            <a:off x="2622208" y="3518972"/>
            <a:ext cx="1892301" cy="2162174"/>
          </a:xfrm>
          <a:prstGeom prst="rect">
            <a:avLst/>
          </a:prstGeom>
        </p:spPr>
      </p:pic>
      <p:pic>
        <p:nvPicPr>
          <p:cNvPr id="2050" name="Picture 2" descr="Image result for franck fleurey">
            <a:extLst>
              <a:ext uri="{FF2B5EF4-FFF2-40B4-BE49-F238E27FC236}">
                <a16:creationId xmlns:a16="http://schemas.microsoft.com/office/drawing/2014/main" id="{2B4ABB43-E0CF-4812-9D36-23C0F799A9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799" r="5734"/>
          <a:stretch/>
        </p:blipFill>
        <p:spPr bwMode="auto">
          <a:xfrm>
            <a:off x="4546257" y="3503097"/>
            <a:ext cx="1892301" cy="2162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Jakob HÃ¸genes">
            <a:extLst>
              <a:ext uri="{FF2B5EF4-FFF2-40B4-BE49-F238E27FC236}">
                <a16:creationId xmlns:a16="http://schemas.microsoft.com/office/drawing/2014/main" id="{87ACEC6A-8BDA-4FE3-9695-FEECBD2B48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466" r="11067"/>
          <a:stretch/>
        </p:blipFill>
        <p:spPr bwMode="auto">
          <a:xfrm>
            <a:off x="6470306" y="3503096"/>
            <a:ext cx="1892301" cy="2162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727FB81-10D8-4415-A944-F1FBCEFEFF3A}"/>
              </a:ext>
            </a:extLst>
          </p:cNvPr>
          <p:cNvSpPr/>
          <p:nvPr/>
        </p:nvSpPr>
        <p:spPr>
          <a:xfrm>
            <a:off x="3420394" y="5863193"/>
            <a:ext cx="45672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i="1" dirty="0"/>
              <a:t>Franck Fleurey, Brice Morin and Jakob </a:t>
            </a:r>
            <a:r>
              <a:rPr lang="en-GB" i="1" dirty="0" err="1"/>
              <a:t>Høgenes</a:t>
            </a:r>
            <a:endParaRPr lang="en-GB" i="1" dirty="0"/>
          </a:p>
        </p:txBody>
      </p:sp>
      <p:pic>
        <p:nvPicPr>
          <p:cNvPr id="2056" name="Picture 8" descr="Image result for sintef">
            <a:extLst>
              <a:ext uri="{FF2B5EF4-FFF2-40B4-BE49-F238E27FC236}">
                <a16:creationId xmlns:a16="http://schemas.microsoft.com/office/drawing/2014/main" id="{39B0C279-21B1-417E-A70A-21C3CF4A9E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6249" y="1266031"/>
            <a:ext cx="1892301" cy="1923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See original image">
            <a:extLst>
              <a:ext uri="{FF2B5EF4-FFF2-40B4-BE49-F238E27FC236}">
                <a16:creationId xmlns:a16="http://schemas.microsoft.com/office/drawing/2014/main" id="{CC25F5E6-D5D9-4B1A-8571-030244FB28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0071" y="1448078"/>
            <a:ext cx="3489121" cy="132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92387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02" name="Rectangle 6"/>
          <p:cNvSpPr>
            <a:spLocks noGrp="1"/>
          </p:cNvSpPr>
          <p:nvPr>
            <p:ph type="title" idx="4294967295"/>
          </p:nvPr>
        </p:nvSpPr>
        <p:spPr>
          <a:xfrm>
            <a:off x="67310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en-US" dirty="0"/>
              <a:t>Imported domain in IAR </a:t>
            </a:r>
            <a:r>
              <a:rPr lang="en-US" altLang="en-US" dirty="0" err="1"/>
              <a:t>visualSTATE</a:t>
            </a:r>
            <a:endParaRPr lang="fr-FR" altLang="en-US" dirty="0"/>
          </a:p>
        </p:txBody>
      </p:sp>
      <p:pic>
        <p:nvPicPr>
          <p:cNvPr id="55305" name="Picture 9" descr="Trafic_Light_Action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550" y="3562350"/>
            <a:ext cx="5329238" cy="3295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306" name="Picture 10" descr="Trafic_Light_Event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458"/>
          <a:stretch>
            <a:fillRect/>
          </a:stretch>
        </p:blipFill>
        <p:spPr bwMode="auto">
          <a:xfrm>
            <a:off x="4367213" y="1125538"/>
            <a:ext cx="6121400" cy="238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82921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2" descr="Trafic_Light_State_Machin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550" y="981076"/>
            <a:ext cx="8172450" cy="5876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987" name="Rectangle 3"/>
          <p:cNvSpPr>
            <a:spLocks noGrp="1"/>
          </p:cNvSpPr>
          <p:nvPr>
            <p:ph type="title" idx="4294967295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altLang="en-US" dirty="0"/>
              <a:t>Step 4: Modeling the application</a:t>
            </a:r>
          </a:p>
        </p:txBody>
      </p:sp>
    </p:spTree>
    <p:extLst>
      <p:ext uri="{BB962C8B-B14F-4D97-AF65-F5344CB8AC3E}">
        <p14:creationId xmlns:p14="http://schemas.microsoft.com/office/powerpoint/2010/main" val="23013923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1" name="Rectangle 3"/>
          <p:cNvSpPr>
            <a:spLocks noGrp="1"/>
          </p:cNvSpPr>
          <p:nvPr>
            <p:ph type="body" idx="4294967295"/>
          </p:nvPr>
        </p:nvSpPr>
        <p:spPr/>
        <p:txBody>
          <a:bodyPr>
            <a:normAutofit/>
          </a:bodyPr>
          <a:lstStyle/>
          <a:p>
            <a:r>
              <a:rPr lang="fr-FR" altLang="en-US" dirty="0"/>
              <a:t>Complete the hardware driver code </a:t>
            </a:r>
            <a:r>
              <a:rPr lang="fr-FR" altLang="en-US" dirty="0" err="1"/>
              <a:t>manually</a:t>
            </a:r>
            <a:endParaRPr lang="fr-FR" altLang="en-US" dirty="0"/>
          </a:p>
          <a:p>
            <a:endParaRPr lang="fr-FR" altLang="en-US" dirty="0"/>
          </a:p>
          <a:p>
            <a:r>
              <a:rPr lang="fr-FR" altLang="en-US" dirty="0"/>
              <a:t>Use IAR </a:t>
            </a:r>
            <a:r>
              <a:rPr lang="fr-FR" altLang="en-US" dirty="0" err="1"/>
              <a:t>visualSTATE</a:t>
            </a:r>
            <a:r>
              <a:rPr lang="fr-FR" altLang="en-US" dirty="0"/>
              <a:t> </a:t>
            </a:r>
            <a:r>
              <a:rPr lang="fr-FR" altLang="en-US" dirty="0" err="1"/>
              <a:t>built-in</a:t>
            </a:r>
            <a:r>
              <a:rPr lang="fr-FR" altLang="en-US" dirty="0"/>
              <a:t> code </a:t>
            </a:r>
            <a:r>
              <a:rPr lang="fr-FR" altLang="en-US" dirty="0" err="1"/>
              <a:t>generator</a:t>
            </a:r>
            <a:r>
              <a:rPr lang="fr-FR" altLang="en-US" dirty="0"/>
              <a:t> for AVR </a:t>
            </a:r>
            <a:r>
              <a:rPr lang="fr-FR" altLang="en-US" dirty="0" err="1"/>
              <a:t>controllers</a:t>
            </a:r>
            <a:endParaRPr lang="fr-FR" altLang="en-US" dirty="0"/>
          </a:p>
          <a:p>
            <a:endParaRPr lang="fr-FR" altLang="en-US" dirty="0"/>
          </a:p>
          <a:p>
            <a:r>
              <a:rPr lang="fr-FR" altLang="en-US" dirty="0"/>
              <a:t>The </a:t>
            </a:r>
            <a:r>
              <a:rPr lang="fr-FR" altLang="en-US" dirty="0" err="1"/>
              <a:t>generated</a:t>
            </a:r>
            <a:r>
              <a:rPr lang="fr-FR" altLang="en-US" dirty="0"/>
              <a:t> </a:t>
            </a:r>
            <a:r>
              <a:rPr lang="fr-FR" altLang="en-US" dirty="0" err="1"/>
              <a:t>domain</a:t>
            </a:r>
            <a:r>
              <a:rPr lang="fr-FR" altLang="en-US" dirty="0"/>
              <a:t> layer </a:t>
            </a:r>
            <a:r>
              <a:rPr lang="fr-FR" altLang="en-US" dirty="0" err="1"/>
              <a:t>handles</a:t>
            </a:r>
            <a:r>
              <a:rPr lang="fr-FR" altLang="en-US" dirty="0"/>
              <a:t> all interactions </a:t>
            </a:r>
            <a:r>
              <a:rPr lang="fr-FR" altLang="en-US" dirty="0" err="1"/>
              <a:t>between</a:t>
            </a:r>
            <a:r>
              <a:rPr lang="fr-FR" altLang="en-US" dirty="0"/>
              <a:t> the application </a:t>
            </a:r>
            <a:r>
              <a:rPr lang="fr-FR" altLang="en-US" dirty="0" err="1"/>
              <a:t>generated</a:t>
            </a:r>
            <a:r>
              <a:rPr lang="fr-FR" altLang="en-US" dirty="0"/>
              <a:t> code and the hardware driver</a:t>
            </a:r>
          </a:p>
          <a:p>
            <a:endParaRPr lang="fr-FR" altLang="en-US" dirty="0"/>
          </a:p>
          <a:p>
            <a:r>
              <a:rPr lang="fr-FR" altLang="en-US" dirty="0"/>
              <a:t>Compile C code </a:t>
            </a:r>
            <a:r>
              <a:rPr lang="fr-FR" altLang="en-US" dirty="0" err="1"/>
              <a:t>with</a:t>
            </a:r>
            <a:r>
              <a:rPr lang="fr-FR" altLang="en-US" dirty="0"/>
              <a:t> </a:t>
            </a:r>
            <a:r>
              <a:rPr lang="fr-FR" altLang="en-US" dirty="0" err="1"/>
              <a:t>avr-gcc</a:t>
            </a:r>
            <a:endParaRPr lang="fr-FR" altLang="en-US" dirty="0"/>
          </a:p>
          <a:p>
            <a:endParaRPr lang="fr-FR" altLang="en-US" dirty="0"/>
          </a:p>
        </p:txBody>
      </p:sp>
      <p:sp>
        <p:nvSpPr>
          <p:cNvPr id="58372" name="Rectangle 4"/>
          <p:cNvSpPr>
            <a:spLocks noGrp="1"/>
          </p:cNvSpPr>
          <p:nvPr>
            <p:ph type="title" idx="4294967295"/>
          </p:nvPr>
        </p:nvSpPr>
        <p:spPr>
          <a:noFill/>
        </p:spPr>
        <p:txBody>
          <a:bodyPr/>
          <a:lstStyle/>
          <a:p>
            <a:r>
              <a:rPr lang="en-US" altLang="en-US"/>
              <a:t>Step 5: Putting it together (1)</a:t>
            </a:r>
          </a:p>
        </p:txBody>
      </p:sp>
    </p:spTree>
    <p:extLst>
      <p:ext uri="{BB962C8B-B14F-4D97-AF65-F5344CB8AC3E}">
        <p14:creationId xmlns:p14="http://schemas.microsoft.com/office/powerpoint/2010/main" val="28958733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/>
          </p:cNvSpPr>
          <p:nvPr>
            <p:ph type="title" idx="4294967295"/>
          </p:nvPr>
        </p:nvSpPr>
        <p:spPr>
          <a:xfrm>
            <a:off x="838200" y="119062"/>
            <a:ext cx="10515600" cy="1325563"/>
          </a:xfrm>
        </p:spPr>
        <p:txBody>
          <a:bodyPr/>
          <a:lstStyle/>
          <a:p>
            <a:r>
              <a:rPr lang="en-US" altLang="en-US" dirty="0"/>
              <a:t>Step 5: Putting it together (2)</a:t>
            </a:r>
          </a:p>
        </p:txBody>
      </p:sp>
      <p:pic>
        <p:nvPicPr>
          <p:cNvPr id="5734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0013" y="1957389"/>
            <a:ext cx="7956550" cy="4567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350" name="Rectangle 6"/>
          <p:cNvSpPr>
            <a:spLocks noGrp="1"/>
          </p:cNvSpPr>
          <p:nvPr>
            <p:ph type="body" idx="4294967295"/>
          </p:nvPr>
        </p:nvSpPr>
        <p:spPr>
          <a:xfrm>
            <a:off x="838200" y="1444625"/>
            <a:ext cx="10515600" cy="4351338"/>
          </a:xfrm>
        </p:spPr>
        <p:txBody>
          <a:bodyPr/>
          <a:lstStyle/>
          <a:p>
            <a:pPr>
              <a:buFont typeface="Arial" charset="0"/>
              <a:buNone/>
            </a:pPr>
            <a:r>
              <a:rPr lang="en-US" altLang="en-US" sz="2000" dirty="0"/>
              <a:t>The «main» just needs to initialize the application</a:t>
            </a:r>
          </a:p>
        </p:txBody>
      </p:sp>
    </p:spTree>
    <p:extLst>
      <p:ext uri="{BB962C8B-B14F-4D97-AF65-F5344CB8AC3E}">
        <p14:creationId xmlns:p14="http://schemas.microsoft.com/office/powerpoint/2010/main" val="24900280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D0AC82-F267-42FE-A6DF-4D69CCD9D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It worked…</a:t>
            </a:r>
          </a:p>
        </p:txBody>
      </p:sp>
      <p:pic>
        <p:nvPicPr>
          <p:cNvPr id="4" name="Picture 33">
            <a:extLst>
              <a:ext uri="{FF2B5EF4-FFF2-40B4-BE49-F238E27FC236}">
                <a16:creationId xmlns:a16="http://schemas.microsoft.com/office/drawing/2014/main" id="{3EB8554A-EEAC-468F-9E4B-76A6528BF3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3813" y="1479758"/>
            <a:ext cx="6249987" cy="4719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7">
            <a:extLst>
              <a:ext uri="{FF2B5EF4-FFF2-40B4-BE49-F238E27FC236}">
                <a16:creationId xmlns:a16="http://schemas.microsoft.com/office/drawing/2014/main" id="{95B4CA0B-6CB1-4E7F-8313-A29522D4A1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200166"/>
            <a:ext cx="3465511" cy="34895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487186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But, it was not ready for adoption: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 set of case studies implemented</a:t>
            </a:r>
          </a:p>
          <a:p>
            <a:r>
              <a:rPr lang="en-US" dirty="0"/>
              <a:t>Working with different developers</a:t>
            </a:r>
          </a:p>
          <a:p>
            <a:r>
              <a:rPr lang="en-US" dirty="0"/>
              <a:t>UML Profile vs Domain Specific Language</a:t>
            </a:r>
          </a:p>
          <a:p>
            <a:r>
              <a:rPr lang="en-US" dirty="0"/>
              <a:t>Graphical vs Lexical Concrete Syntax</a:t>
            </a:r>
          </a:p>
          <a:p>
            <a:r>
              <a:rPr lang="en-US" dirty="0"/>
              <a:t>Generate code skeletons</a:t>
            </a:r>
          </a:p>
          <a:p>
            <a:r>
              <a:rPr lang="en-US" dirty="0"/>
              <a:t>Quality of generated code</a:t>
            </a:r>
          </a:p>
          <a:p>
            <a:r>
              <a:rPr lang="en-US" dirty="0"/>
              <a:t>Using Existing MDE and UML tools</a:t>
            </a:r>
          </a:p>
          <a:p>
            <a:r>
              <a:rPr lang="en-US" dirty="0"/>
              <a:t>Template based code generators</a:t>
            </a:r>
          </a:p>
          <a:p>
            <a:r>
              <a:rPr lang="en-US" dirty="0"/>
              <a:t>Work with / Integrate a set of tools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59CE4-7A21-4F29-9D67-86BFEEB95CEF}" type="slidenum">
              <a:rPr lang="en-GB" smtClean="0"/>
              <a:t>25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873274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ThingML</a:t>
            </a:r>
            <a:r>
              <a:rPr lang="nb-NO" dirty="0"/>
              <a:t> Versions / </a:t>
            </a:r>
            <a:r>
              <a:rPr lang="nb-NO" dirty="0" err="1"/>
              <a:t>Iterations</a:t>
            </a:r>
            <a:endParaRPr lang="nb-NO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Iteration 1 (~2009)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"3 layers architecture", generate APIs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Re-use existing modelling languages / tools</a:t>
            </a:r>
          </a:p>
          <a:p>
            <a:r>
              <a:rPr lang="en-US" dirty="0"/>
              <a:t>Iteration 2 (~2012)</a:t>
            </a:r>
          </a:p>
          <a:p>
            <a:pPr lvl="1"/>
            <a:r>
              <a:rPr lang="en-US" dirty="0"/>
              <a:t>"Complete" DSML (with action language)</a:t>
            </a:r>
          </a:p>
          <a:p>
            <a:pPr lvl="1"/>
            <a:r>
              <a:rPr lang="en-US" dirty="0"/>
              <a:t>Full code generation + communication APIs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Iteration 3 (~2015)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"Blending" of target platform and legacy code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Code generation framework with plug-in mechanism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59CE4-7A21-4F29-9D67-86BFEEB95CEF}" type="slidenum">
              <a:rPr lang="en-GB" smtClean="0"/>
              <a:t>26</a:t>
            </a:fld>
            <a:endParaRPr lang="en-GB"/>
          </a:p>
        </p:txBody>
      </p:sp>
      <p:pic>
        <p:nvPicPr>
          <p:cNvPr id="5" name="Picture 10" descr="Image result for Iot">
            <a:extLst>
              <a:ext uri="{FF2B5EF4-FFF2-40B4-BE49-F238E27FC236}">
                <a16:creationId xmlns:a16="http://schemas.microsoft.com/office/drawing/2014/main" id="{E47B9B87-958A-4291-97DF-DFEA6660D1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4954" y="2231573"/>
            <a:ext cx="3875546" cy="2807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21532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7F6C3802-AEBD-4B30-B2DF-97266FA4D953}"/>
              </a:ext>
            </a:extLst>
          </p:cNvPr>
          <p:cNvCxnSpPr>
            <a:cxnSpLocks/>
          </p:cNvCxnSpPr>
          <p:nvPr/>
        </p:nvCxnSpPr>
        <p:spPr>
          <a:xfrm flipH="1">
            <a:off x="-3433392" y="3608263"/>
            <a:ext cx="2140985" cy="692939"/>
          </a:xfrm>
          <a:prstGeom prst="line">
            <a:avLst/>
          </a:prstGeom>
          <a:noFill/>
          <a:ln w="38100" cap="flat" cmpd="sng" algn="ctr">
            <a:solidFill>
              <a:srgbClr val="4472C4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7CB874A2-38C8-4C8A-8A9D-68F730E9EDDB}"/>
              </a:ext>
            </a:extLst>
          </p:cNvPr>
          <p:cNvCxnSpPr>
            <a:cxnSpLocks/>
          </p:cNvCxnSpPr>
          <p:nvPr/>
        </p:nvCxnSpPr>
        <p:spPr>
          <a:xfrm flipH="1">
            <a:off x="-3571284" y="2921786"/>
            <a:ext cx="1294926" cy="1372952"/>
          </a:xfrm>
          <a:prstGeom prst="line">
            <a:avLst/>
          </a:prstGeom>
          <a:noFill/>
          <a:ln w="38100" cap="flat" cmpd="sng" algn="ctr">
            <a:solidFill>
              <a:srgbClr val="4472C4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DDCCDF8B-D84B-4C50-892B-C41D21CBDCF5}"/>
              </a:ext>
            </a:extLst>
          </p:cNvPr>
          <p:cNvCxnSpPr>
            <a:cxnSpLocks/>
          </p:cNvCxnSpPr>
          <p:nvPr/>
        </p:nvCxnSpPr>
        <p:spPr>
          <a:xfrm>
            <a:off x="-3655909" y="2921787"/>
            <a:ext cx="130578" cy="1382023"/>
          </a:xfrm>
          <a:prstGeom prst="line">
            <a:avLst/>
          </a:prstGeom>
          <a:noFill/>
          <a:ln w="38100" cap="flat" cmpd="sng" algn="ctr">
            <a:solidFill>
              <a:srgbClr val="4472C4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8370A773-448E-4D9F-99C6-90D6D05D263A}"/>
              </a:ext>
            </a:extLst>
          </p:cNvPr>
          <p:cNvCxnSpPr>
            <a:cxnSpLocks/>
          </p:cNvCxnSpPr>
          <p:nvPr/>
        </p:nvCxnSpPr>
        <p:spPr>
          <a:xfrm flipV="1">
            <a:off x="-5335336" y="4330306"/>
            <a:ext cx="1940580" cy="103031"/>
          </a:xfrm>
          <a:prstGeom prst="line">
            <a:avLst/>
          </a:prstGeom>
          <a:noFill/>
          <a:ln w="38100" cap="flat" cmpd="sng" algn="ctr">
            <a:solidFill>
              <a:srgbClr val="4472C4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A89BC938-2CF6-4993-BC55-3811CA67E417}"/>
              </a:ext>
            </a:extLst>
          </p:cNvPr>
          <p:cNvCxnSpPr>
            <a:cxnSpLocks/>
          </p:cNvCxnSpPr>
          <p:nvPr/>
        </p:nvCxnSpPr>
        <p:spPr>
          <a:xfrm>
            <a:off x="-5043252" y="3291895"/>
            <a:ext cx="1648497" cy="1038411"/>
          </a:xfrm>
          <a:prstGeom prst="line">
            <a:avLst/>
          </a:prstGeom>
          <a:noFill/>
          <a:ln w="38100" cap="flat" cmpd="sng" algn="ctr">
            <a:solidFill>
              <a:srgbClr val="4472C4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17D6AD0E-B39D-46C2-A182-9293487649BD}"/>
              </a:ext>
            </a:extLst>
          </p:cNvPr>
          <p:cNvCxnSpPr>
            <a:cxnSpLocks/>
          </p:cNvCxnSpPr>
          <p:nvPr/>
        </p:nvCxnSpPr>
        <p:spPr>
          <a:xfrm flipH="1" flipV="1">
            <a:off x="-3394754" y="4272352"/>
            <a:ext cx="1912507" cy="762613"/>
          </a:xfrm>
          <a:prstGeom prst="line">
            <a:avLst/>
          </a:prstGeom>
          <a:noFill/>
          <a:ln w="38100" cap="flat" cmpd="sng" algn="ctr">
            <a:solidFill>
              <a:srgbClr val="4472C4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B650CBDC-140F-4498-9D71-BD2338056E70}"/>
              </a:ext>
            </a:extLst>
          </p:cNvPr>
          <p:cNvCxnSpPr>
            <a:cxnSpLocks/>
          </p:cNvCxnSpPr>
          <p:nvPr/>
        </p:nvCxnSpPr>
        <p:spPr>
          <a:xfrm flipH="1" flipV="1">
            <a:off x="-3394755" y="4375381"/>
            <a:ext cx="965997" cy="1285814"/>
          </a:xfrm>
          <a:prstGeom prst="line">
            <a:avLst/>
          </a:prstGeom>
          <a:noFill/>
          <a:ln w="38100" cap="flat" cmpd="sng" algn="ctr">
            <a:solidFill>
              <a:srgbClr val="4472C4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9F704EBC-6F70-473E-B7C3-E1664BED5794}"/>
              </a:ext>
            </a:extLst>
          </p:cNvPr>
          <p:cNvCxnSpPr>
            <a:cxnSpLocks/>
          </p:cNvCxnSpPr>
          <p:nvPr/>
        </p:nvCxnSpPr>
        <p:spPr>
          <a:xfrm flipV="1">
            <a:off x="-3655908" y="4330307"/>
            <a:ext cx="261152" cy="1430051"/>
          </a:xfrm>
          <a:prstGeom prst="line">
            <a:avLst/>
          </a:prstGeom>
          <a:noFill/>
          <a:ln w="38100" cap="flat" cmpd="sng" algn="ctr">
            <a:solidFill>
              <a:srgbClr val="4472C4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164296FD-6D96-4DAF-AEB0-3090916DBAA9}"/>
              </a:ext>
            </a:extLst>
          </p:cNvPr>
          <p:cNvCxnSpPr>
            <a:cxnSpLocks/>
          </p:cNvCxnSpPr>
          <p:nvPr/>
        </p:nvCxnSpPr>
        <p:spPr>
          <a:xfrm flipV="1">
            <a:off x="-5043251" y="4330305"/>
            <a:ext cx="1648497" cy="1111110"/>
          </a:xfrm>
          <a:prstGeom prst="line">
            <a:avLst/>
          </a:prstGeom>
          <a:noFill/>
          <a:ln w="38100" cap="flat" cmpd="sng" algn="ctr">
            <a:solidFill>
              <a:srgbClr val="4472C4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</p:cxnSp>
      <p:sp>
        <p:nvSpPr>
          <p:cNvPr id="69" name="Cloud 68">
            <a:extLst>
              <a:ext uri="{FF2B5EF4-FFF2-40B4-BE49-F238E27FC236}">
                <a16:creationId xmlns:a16="http://schemas.microsoft.com/office/drawing/2014/main" id="{D40F842E-E3E3-49B5-89FC-C7642B9CF453}"/>
              </a:ext>
            </a:extLst>
          </p:cNvPr>
          <p:cNvSpPr/>
          <p:nvPr/>
        </p:nvSpPr>
        <p:spPr>
          <a:xfrm>
            <a:off x="-4367111" y="3770075"/>
            <a:ext cx="1867436" cy="1088265"/>
          </a:xfrm>
          <a:prstGeom prst="cloud">
            <a:avLst/>
          </a:prstGeom>
          <a:solidFill>
            <a:srgbClr val="A5A5A5">
              <a:lumMod val="60000"/>
              <a:lumOff val="40000"/>
            </a:srgbClr>
          </a:solidFill>
          <a:ln w="25400" cap="flat" cmpd="sng" algn="ctr">
            <a:solidFill>
              <a:srgbClr val="A5A5A5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en-GB" sz="1400" kern="0" dirty="0">
              <a:solidFill>
                <a:srgbClr val="FFFFFF"/>
              </a:solidFill>
              <a:latin typeface="Arial"/>
              <a:sym typeface="Arial"/>
            </a:endParaRPr>
          </a:p>
        </p:txBody>
      </p:sp>
      <p:pic>
        <p:nvPicPr>
          <p:cNvPr id="70" name="Shape 229">
            <a:extLst>
              <a:ext uri="{FF2B5EF4-FFF2-40B4-BE49-F238E27FC236}">
                <a16:creationId xmlns:a16="http://schemas.microsoft.com/office/drawing/2014/main" id="{F5CE434C-0ED7-41EE-B25F-F8E708FA598C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4040810" y="5432369"/>
            <a:ext cx="655976" cy="655976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</p:pic>
      <p:pic>
        <p:nvPicPr>
          <p:cNvPr id="71" name="Shape 230">
            <a:extLst>
              <a:ext uri="{FF2B5EF4-FFF2-40B4-BE49-F238E27FC236}">
                <a16:creationId xmlns:a16="http://schemas.microsoft.com/office/drawing/2014/main" id="{1902EA8B-799C-4B82-9B19-8F610E99473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787308" y="5441415"/>
            <a:ext cx="637884" cy="637884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</p:pic>
      <p:pic>
        <p:nvPicPr>
          <p:cNvPr id="72" name="Shape 231">
            <a:extLst>
              <a:ext uri="{FF2B5EF4-FFF2-40B4-BE49-F238E27FC236}">
                <a16:creationId xmlns:a16="http://schemas.microsoft.com/office/drawing/2014/main" id="{FFB2C92D-1BD5-45A4-9BCB-CA8EB5C70A19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776260" y="4707653"/>
            <a:ext cx="654625" cy="654625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</p:pic>
      <p:pic>
        <p:nvPicPr>
          <p:cNvPr id="73" name="Shape 232">
            <a:extLst>
              <a:ext uri="{FF2B5EF4-FFF2-40B4-BE49-F238E27FC236}">
                <a16:creationId xmlns:a16="http://schemas.microsoft.com/office/drawing/2014/main" id="{CC83F428-F4D0-42D9-B57B-71B8B9B8CA18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5382002" y="5122474"/>
            <a:ext cx="654625" cy="654625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</p:pic>
      <p:pic>
        <p:nvPicPr>
          <p:cNvPr id="74" name="Shape 233">
            <a:extLst>
              <a:ext uri="{FF2B5EF4-FFF2-40B4-BE49-F238E27FC236}">
                <a16:creationId xmlns:a16="http://schemas.microsoft.com/office/drawing/2014/main" id="{C3B7D24C-B515-4C6F-B6E9-863F0FEF4DF8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-5613252" y="4071764"/>
            <a:ext cx="654625" cy="654625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</p:pic>
      <p:pic>
        <p:nvPicPr>
          <p:cNvPr id="75" name="Shape 234">
            <a:extLst>
              <a:ext uri="{FF2B5EF4-FFF2-40B4-BE49-F238E27FC236}">
                <a16:creationId xmlns:a16="http://schemas.microsoft.com/office/drawing/2014/main" id="{6CB6C675-64BB-4AFE-9FB8-D1F333333DF2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-5382003" y="2872825"/>
            <a:ext cx="654625" cy="654625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</p:pic>
      <p:pic>
        <p:nvPicPr>
          <p:cNvPr id="76" name="Shape 201">
            <a:extLst>
              <a:ext uri="{FF2B5EF4-FFF2-40B4-BE49-F238E27FC236}">
                <a16:creationId xmlns:a16="http://schemas.microsoft.com/office/drawing/2014/main" id="{1983F432-89B8-445A-BF30-93AA951C1EBB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-2787307" y="2408485"/>
            <a:ext cx="972487" cy="971040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</p:pic>
      <p:pic>
        <p:nvPicPr>
          <p:cNvPr id="77" name="Shape 225">
            <a:extLst>
              <a:ext uri="{FF2B5EF4-FFF2-40B4-BE49-F238E27FC236}">
                <a16:creationId xmlns:a16="http://schemas.microsoft.com/office/drawing/2014/main" id="{4F092446-0E33-4DCC-9AEA-BF6A64DC279C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-1779605" y="3142421"/>
            <a:ext cx="974392" cy="974392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</p:pic>
      <p:pic>
        <p:nvPicPr>
          <p:cNvPr id="78" name="Shape 227">
            <a:extLst>
              <a:ext uri="{FF2B5EF4-FFF2-40B4-BE49-F238E27FC236}">
                <a16:creationId xmlns:a16="http://schemas.microsoft.com/office/drawing/2014/main" id="{B3E7D2EB-8715-44E9-895A-BB09F88277CC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-4102071" y="2341330"/>
            <a:ext cx="1010640" cy="1010640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59926392-7B87-4773-8BC5-58B65051A15A}"/>
              </a:ext>
            </a:extLst>
          </p:cNvPr>
          <p:cNvSpPr txBox="1"/>
          <p:nvPr/>
        </p:nvSpPr>
        <p:spPr>
          <a:xfrm>
            <a:off x="-4894275" y="5790638"/>
            <a:ext cx="792205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GB" sz="14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  <a:sym typeface="Arial"/>
              </a:rPr>
              <a:t>devices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695B4EB5-69CA-4D45-8E2D-261C6CE41CB0}"/>
              </a:ext>
            </a:extLst>
          </p:cNvPr>
          <p:cNvSpPr txBox="1"/>
          <p:nvPr/>
        </p:nvSpPr>
        <p:spPr>
          <a:xfrm>
            <a:off x="-1855501" y="2032507"/>
            <a:ext cx="1050288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GB" sz="14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  <a:sym typeface="Arial"/>
              </a:rPr>
              <a:t>users and </a:t>
            </a:r>
          </a:p>
          <a:p>
            <a:pPr algn="ctr"/>
            <a:r>
              <a:rPr lang="en-GB" sz="14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  <a:sym typeface="Arial"/>
              </a:rPr>
              <a:t>services</a:t>
            </a:r>
          </a:p>
        </p:txBody>
      </p:sp>
      <p:pic>
        <p:nvPicPr>
          <p:cNvPr id="81" name="Shape 295">
            <a:extLst>
              <a:ext uri="{FF2B5EF4-FFF2-40B4-BE49-F238E27FC236}">
                <a16:creationId xmlns:a16="http://schemas.microsoft.com/office/drawing/2014/main" id="{B53FB597-9051-4E0B-A25F-83E76B1C49AE}"/>
              </a:ext>
            </a:extLst>
          </p:cNvPr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-3789996" y="3994353"/>
            <a:ext cx="642800" cy="6428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8ACFE2A-700E-4BF0-AF2D-08CE20EDC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Internet of Things 1.0 - Centralized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C37DE8-58B2-4102-A016-E2A99AFD98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5933" y="3045279"/>
            <a:ext cx="4025690" cy="3183747"/>
          </a:xfrm>
        </p:spPr>
        <p:txBody>
          <a:bodyPr/>
          <a:lstStyle/>
          <a:p>
            <a:r>
              <a:rPr lang="en-GB" dirty="0"/>
              <a:t> Device integration</a:t>
            </a:r>
          </a:p>
          <a:p>
            <a:r>
              <a:rPr lang="en-GB" dirty="0"/>
              <a:t> Connectivity</a:t>
            </a:r>
          </a:p>
          <a:p>
            <a:r>
              <a:rPr lang="en-GB" dirty="0"/>
              <a:t> Centralized architecture</a:t>
            </a:r>
          </a:p>
          <a:p>
            <a:r>
              <a:rPr lang="en-GB" dirty="0"/>
              <a:t> Generic Platforms</a:t>
            </a:r>
          </a:p>
          <a:p>
            <a:r>
              <a:rPr lang="en-GB" dirty="0"/>
              <a:t> Silo Services and Apps</a:t>
            </a:r>
          </a:p>
          <a:p>
            <a:r>
              <a:rPr lang="en-GB" dirty="0"/>
              <a:t> “Simple” Business Logic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903DF4-3DAB-4FF0-B89D-EF9A4D2F4A7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33984" y="1523538"/>
            <a:ext cx="6018994" cy="5020758"/>
          </a:xfrm>
          <a:prstGeom prst="rect">
            <a:avLst/>
          </a:prstGeom>
        </p:spPr>
      </p:pic>
      <p:pic>
        <p:nvPicPr>
          <p:cNvPr id="29" name="Picture 10" descr="Image result for Iot">
            <a:extLst>
              <a:ext uri="{FF2B5EF4-FFF2-40B4-BE49-F238E27FC236}">
                <a16:creationId xmlns:a16="http://schemas.microsoft.com/office/drawing/2014/main" id="{EAED4389-638E-4736-9D7E-34DF03F1EC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8778" y="434009"/>
            <a:ext cx="1833018" cy="1327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9722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631B72-4A7A-4954-BF97-FD2FF25ED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Internet of Things 2.0 - Distributed</a:t>
            </a:r>
          </a:p>
        </p:txBody>
      </p:sp>
      <p:sp>
        <p:nvSpPr>
          <p:cNvPr id="5" name="Freeform 109">
            <a:extLst>
              <a:ext uri="{FF2B5EF4-FFF2-40B4-BE49-F238E27FC236}">
                <a16:creationId xmlns:a16="http://schemas.microsoft.com/office/drawing/2014/main" id="{38A158FB-37F0-4DAA-B6D8-5F97CC48E32D}"/>
              </a:ext>
            </a:extLst>
          </p:cNvPr>
          <p:cNvSpPr/>
          <p:nvPr/>
        </p:nvSpPr>
        <p:spPr>
          <a:xfrm>
            <a:off x="2512219" y="2112171"/>
            <a:ext cx="3557588" cy="3757613"/>
          </a:xfrm>
          <a:custGeom>
            <a:avLst/>
            <a:gdLst>
              <a:gd name="connsiteX0" fmla="*/ 219075 w 4743450"/>
              <a:gd name="connsiteY0" fmla="*/ 238125 h 5010150"/>
              <a:gd name="connsiteX1" fmla="*/ 400050 w 4743450"/>
              <a:gd name="connsiteY1" fmla="*/ 1457325 h 5010150"/>
              <a:gd name="connsiteX2" fmla="*/ 1571625 w 4743450"/>
              <a:gd name="connsiteY2" fmla="*/ 1657350 h 5010150"/>
              <a:gd name="connsiteX3" fmla="*/ 1514475 w 4743450"/>
              <a:gd name="connsiteY3" fmla="*/ 2419350 h 5010150"/>
              <a:gd name="connsiteX4" fmla="*/ 866775 w 4743450"/>
              <a:gd name="connsiteY4" fmla="*/ 2819400 h 5010150"/>
              <a:gd name="connsiteX5" fmla="*/ 714375 w 4743450"/>
              <a:gd name="connsiteY5" fmla="*/ 3581400 h 5010150"/>
              <a:gd name="connsiteX6" fmla="*/ 0 w 4743450"/>
              <a:gd name="connsiteY6" fmla="*/ 4210050 h 5010150"/>
              <a:gd name="connsiteX7" fmla="*/ 38100 w 4743450"/>
              <a:gd name="connsiteY7" fmla="*/ 5010150 h 5010150"/>
              <a:gd name="connsiteX8" fmla="*/ 1419225 w 4743450"/>
              <a:gd name="connsiteY8" fmla="*/ 4972050 h 5010150"/>
              <a:gd name="connsiteX9" fmla="*/ 2028825 w 4743450"/>
              <a:gd name="connsiteY9" fmla="*/ 3790950 h 5010150"/>
              <a:gd name="connsiteX10" fmla="*/ 2152650 w 4743450"/>
              <a:gd name="connsiteY10" fmla="*/ 2752725 h 5010150"/>
              <a:gd name="connsiteX11" fmla="*/ 2971800 w 4743450"/>
              <a:gd name="connsiteY11" fmla="*/ 1876425 h 5010150"/>
              <a:gd name="connsiteX12" fmla="*/ 3886200 w 4743450"/>
              <a:gd name="connsiteY12" fmla="*/ 1885950 h 5010150"/>
              <a:gd name="connsiteX13" fmla="*/ 4733925 w 4743450"/>
              <a:gd name="connsiteY13" fmla="*/ 1485900 h 5010150"/>
              <a:gd name="connsiteX14" fmla="*/ 4743450 w 4743450"/>
              <a:gd name="connsiteY14" fmla="*/ 361950 h 5010150"/>
              <a:gd name="connsiteX15" fmla="*/ 3867150 w 4743450"/>
              <a:gd name="connsiteY15" fmla="*/ 0 h 5010150"/>
              <a:gd name="connsiteX16" fmla="*/ 219075 w 4743450"/>
              <a:gd name="connsiteY16" fmla="*/ 238125 h 5010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743450" h="5010150">
                <a:moveTo>
                  <a:pt x="219075" y="238125"/>
                </a:moveTo>
                <a:lnTo>
                  <a:pt x="400050" y="1457325"/>
                </a:lnTo>
                <a:lnTo>
                  <a:pt x="1571625" y="1657350"/>
                </a:lnTo>
                <a:lnTo>
                  <a:pt x="1514475" y="2419350"/>
                </a:lnTo>
                <a:lnTo>
                  <a:pt x="866775" y="2819400"/>
                </a:lnTo>
                <a:lnTo>
                  <a:pt x="714375" y="3581400"/>
                </a:lnTo>
                <a:lnTo>
                  <a:pt x="0" y="4210050"/>
                </a:lnTo>
                <a:lnTo>
                  <a:pt x="38100" y="5010150"/>
                </a:lnTo>
                <a:lnTo>
                  <a:pt x="1419225" y="4972050"/>
                </a:lnTo>
                <a:lnTo>
                  <a:pt x="2028825" y="3790950"/>
                </a:lnTo>
                <a:lnTo>
                  <a:pt x="2152650" y="2752725"/>
                </a:lnTo>
                <a:lnTo>
                  <a:pt x="2971800" y="1876425"/>
                </a:lnTo>
                <a:lnTo>
                  <a:pt x="3886200" y="1885950"/>
                </a:lnTo>
                <a:lnTo>
                  <a:pt x="4733925" y="1485900"/>
                </a:lnTo>
                <a:lnTo>
                  <a:pt x="4743450" y="361950"/>
                </a:lnTo>
                <a:lnTo>
                  <a:pt x="3867150" y="0"/>
                </a:lnTo>
                <a:lnTo>
                  <a:pt x="219075" y="238125"/>
                </a:lnTo>
                <a:close/>
              </a:path>
            </a:pathLst>
          </a:custGeom>
          <a:solidFill>
            <a:srgbClr val="4472C4">
              <a:lumMod val="60000"/>
              <a:lumOff val="40000"/>
            </a:srgbClr>
          </a:solidFill>
          <a:ln w="254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nb-NO" sz="1050" kern="0">
              <a:solidFill>
                <a:srgbClr val="FFFFFF"/>
              </a:solidFill>
              <a:latin typeface="Arial"/>
              <a:sym typeface="Arial"/>
            </a:endParaRPr>
          </a:p>
        </p:txBody>
      </p:sp>
      <p:sp>
        <p:nvSpPr>
          <p:cNvPr id="6" name="Rounded Rectangle 4">
            <a:extLst>
              <a:ext uri="{FF2B5EF4-FFF2-40B4-BE49-F238E27FC236}">
                <a16:creationId xmlns:a16="http://schemas.microsoft.com/office/drawing/2014/main" id="{B69F7F52-4E3C-45F4-B9F1-24F9AD9D803F}"/>
              </a:ext>
            </a:extLst>
          </p:cNvPr>
          <p:cNvSpPr/>
          <p:nvPr/>
        </p:nvSpPr>
        <p:spPr>
          <a:xfrm>
            <a:off x="1029677" y="3613859"/>
            <a:ext cx="594066" cy="324036"/>
          </a:xfrm>
          <a:prstGeom prst="roundRect">
            <a:avLst/>
          </a:prstGeom>
          <a:solidFill>
            <a:srgbClr val="70AD47"/>
          </a:solidFill>
          <a:ln w="25400" cap="flat" cmpd="sng" algn="ctr">
            <a:solidFill>
              <a:srgbClr val="70AD47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nb-NO" sz="1050" kern="0">
              <a:solidFill>
                <a:srgbClr val="FFFFFF"/>
              </a:solidFill>
              <a:latin typeface="Arial"/>
              <a:sym typeface="Arial"/>
            </a:endParaRPr>
          </a:p>
        </p:txBody>
      </p:sp>
      <p:sp>
        <p:nvSpPr>
          <p:cNvPr id="7" name="Rounded Rectangle 5">
            <a:extLst>
              <a:ext uri="{FF2B5EF4-FFF2-40B4-BE49-F238E27FC236}">
                <a16:creationId xmlns:a16="http://schemas.microsoft.com/office/drawing/2014/main" id="{7E8AB87E-52F0-4C21-ACFE-2A60052523B1}"/>
              </a:ext>
            </a:extLst>
          </p:cNvPr>
          <p:cNvSpPr/>
          <p:nvPr/>
        </p:nvSpPr>
        <p:spPr>
          <a:xfrm>
            <a:off x="2091333" y="4518459"/>
            <a:ext cx="594066" cy="216024"/>
          </a:xfrm>
          <a:prstGeom prst="roundRect">
            <a:avLst/>
          </a:prstGeom>
          <a:solidFill>
            <a:srgbClr val="A5A5A5"/>
          </a:solidFill>
          <a:ln w="25400" cap="flat" cmpd="sng" algn="ctr">
            <a:solidFill>
              <a:srgbClr val="A5A5A5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nb-NO" sz="1050" kern="0">
              <a:solidFill>
                <a:srgbClr val="FFFFFF"/>
              </a:solidFill>
              <a:latin typeface="Arial"/>
              <a:sym typeface="Arial"/>
            </a:endParaRPr>
          </a:p>
        </p:txBody>
      </p:sp>
      <p:sp>
        <p:nvSpPr>
          <p:cNvPr id="8" name="Rounded Rectangle 6">
            <a:extLst>
              <a:ext uri="{FF2B5EF4-FFF2-40B4-BE49-F238E27FC236}">
                <a16:creationId xmlns:a16="http://schemas.microsoft.com/office/drawing/2014/main" id="{A2B25CA7-40D2-4010-B9B5-C016A8555DED}"/>
              </a:ext>
            </a:extLst>
          </p:cNvPr>
          <p:cNvSpPr/>
          <p:nvPr/>
        </p:nvSpPr>
        <p:spPr>
          <a:xfrm>
            <a:off x="1828054" y="2822702"/>
            <a:ext cx="270030" cy="540060"/>
          </a:xfrm>
          <a:prstGeom prst="roundRect">
            <a:avLst/>
          </a:prstGeom>
          <a:solidFill>
            <a:srgbClr val="70AD47"/>
          </a:solidFill>
          <a:ln w="25400" cap="flat" cmpd="sng" algn="ctr">
            <a:solidFill>
              <a:srgbClr val="70AD47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nb-NO" sz="1050" kern="0">
              <a:solidFill>
                <a:srgbClr val="FFFFFF"/>
              </a:solidFill>
              <a:latin typeface="Arial"/>
              <a:sym typeface="Arial"/>
            </a:endParaRPr>
          </a:p>
        </p:txBody>
      </p:sp>
      <p:sp>
        <p:nvSpPr>
          <p:cNvPr id="9" name="Rounded Rectangle 7">
            <a:extLst>
              <a:ext uri="{FF2B5EF4-FFF2-40B4-BE49-F238E27FC236}">
                <a16:creationId xmlns:a16="http://schemas.microsoft.com/office/drawing/2014/main" id="{41C520DD-10DC-4BA3-AD8F-CFE481CC84A7}"/>
              </a:ext>
            </a:extLst>
          </p:cNvPr>
          <p:cNvSpPr/>
          <p:nvPr/>
        </p:nvSpPr>
        <p:spPr>
          <a:xfrm>
            <a:off x="3927537" y="2304213"/>
            <a:ext cx="702078" cy="378042"/>
          </a:xfrm>
          <a:prstGeom prst="roundRect">
            <a:avLst/>
          </a:prstGeom>
          <a:solidFill>
            <a:srgbClr val="4472C4"/>
          </a:solidFill>
          <a:ln w="25400" cap="flat" cmpd="sng" algn="ctr">
            <a:solidFill>
              <a:srgbClr val="4472C4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nb-NO" sz="1050" kern="0">
              <a:solidFill>
                <a:srgbClr val="FFFFFF"/>
              </a:solidFill>
              <a:latin typeface="Arial"/>
              <a:sym typeface="Arial"/>
            </a:endParaRPr>
          </a:p>
        </p:txBody>
      </p:sp>
      <p:sp>
        <p:nvSpPr>
          <p:cNvPr id="10" name="Rounded Rectangle 8">
            <a:extLst>
              <a:ext uri="{FF2B5EF4-FFF2-40B4-BE49-F238E27FC236}">
                <a16:creationId xmlns:a16="http://schemas.microsoft.com/office/drawing/2014/main" id="{540451E4-3FC4-4977-80AC-E5BA440F94BA}"/>
              </a:ext>
            </a:extLst>
          </p:cNvPr>
          <p:cNvSpPr/>
          <p:nvPr/>
        </p:nvSpPr>
        <p:spPr>
          <a:xfrm>
            <a:off x="4278578" y="2952285"/>
            <a:ext cx="189021" cy="432048"/>
          </a:xfrm>
          <a:prstGeom prst="roundRect">
            <a:avLst/>
          </a:prstGeom>
          <a:solidFill>
            <a:srgbClr val="4472C4"/>
          </a:solidFill>
          <a:ln w="25400" cap="flat" cmpd="sng" algn="ctr">
            <a:solidFill>
              <a:srgbClr val="4472C4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nb-NO" sz="1050" kern="0">
              <a:solidFill>
                <a:srgbClr val="FFFFFF"/>
              </a:solidFill>
              <a:latin typeface="Arial"/>
              <a:sym typeface="Arial"/>
            </a:endParaRPr>
          </a:p>
        </p:txBody>
      </p:sp>
      <p:sp>
        <p:nvSpPr>
          <p:cNvPr id="11" name="Rounded Rectangle 9">
            <a:extLst>
              <a:ext uri="{FF2B5EF4-FFF2-40B4-BE49-F238E27FC236}">
                <a16:creationId xmlns:a16="http://schemas.microsoft.com/office/drawing/2014/main" id="{23DED02A-29BA-44D3-BE4B-EAC889EA2B84}"/>
              </a:ext>
            </a:extLst>
          </p:cNvPr>
          <p:cNvSpPr/>
          <p:nvPr/>
        </p:nvSpPr>
        <p:spPr>
          <a:xfrm>
            <a:off x="4926648" y="3092732"/>
            <a:ext cx="594066" cy="162018"/>
          </a:xfrm>
          <a:prstGeom prst="roundRect">
            <a:avLst/>
          </a:prstGeom>
          <a:solidFill>
            <a:srgbClr val="4472C4"/>
          </a:solidFill>
          <a:ln w="25400" cap="flat" cmpd="sng" algn="ctr">
            <a:solidFill>
              <a:srgbClr val="4472C4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nb-NO" sz="1050" kern="0">
              <a:solidFill>
                <a:srgbClr val="FFFFFF"/>
              </a:solidFill>
              <a:latin typeface="Arial"/>
              <a:sym typeface="Arial"/>
            </a:endParaRPr>
          </a:p>
        </p:txBody>
      </p:sp>
      <p:sp>
        <p:nvSpPr>
          <p:cNvPr id="12" name="Rounded Rectangle 10">
            <a:extLst>
              <a:ext uri="{FF2B5EF4-FFF2-40B4-BE49-F238E27FC236}">
                <a16:creationId xmlns:a16="http://schemas.microsoft.com/office/drawing/2014/main" id="{B201BDD9-AD3C-4870-B231-228DD463C2B8}"/>
              </a:ext>
            </a:extLst>
          </p:cNvPr>
          <p:cNvSpPr/>
          <p:nvPr/>
        </p:nvSpPr>
        <p:spPr>
          <a:xfrm>
            <a:off x="1281243" y="5436561"/>
            <a:ext cx="324036" cy="270030"/>
          </a:xfrm>
          <a:prstGeom prst="roundRect">
            <a:avLst/>
          </a:prstGeom>
          <a:solidFill>
            <a:srgbClr val="A5A5A5"/>
          </a:solidFill>
          <a:ln w="25400" cap="flat" cmpd="sng" algn="ctr">
            <a:solidFill>
              <a:srgbClr val="A5A5A5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nb-NO" sz="1050" kern="0">
              <a:solidFill>
                <a:srgbClr val="FFFFFF"/>
              </a:solidFill>
              <a:latin typeface="Arial"/>
              <a:sym typeface="Arial"/>
            </a:endParaRPr>
          </a:p>
        </p:txBody>
      </p:sp>
      <p:sp>
        <p:nvSpPr>
          <p:cNvPr id="13" name="Rounded Rectangle 11">
            <a:extLst>
              <a:ext uri="{FF2B5EF4-FFF2-40B4-BE49-F238E27FC236}">
                <a16:creationId xmlns:a16="http://schemas.microsoft.com/office/drawing/2014/main" id="{33EEF1C1-D274-437F-9055-375BBC21DAD6}"/>
              </a:ext>
            </a:extLst>
          </p:cNvPr>
          <p:cNvSpPr/>
          <p:nvPr/>
        </p:nvSpPr>
        <p:spPr>
          <a:xfrm>
            <a:off x="1821303" y="5706591"/>
            <a:ext cx="216024" cy="216024"/>
          </a:xfrm>
          <a:prstGeom prst="roundRect">
            <a:avLst/>
          </a:prstGeom>
          <a:solidFill>
            <a:srgbClr val="A5A5A5"/>
          </a:solidFill>
          <a:ln w="25400" cap="flat" cmpd="sng" algn="ctr">
            <a:solidFill>
              <a:srgbClr val="A5A5A5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nb-NO" sz="1050" kern="0">
              <a:solidFill>
                <a:srgbClr val="FFFFFF"/>
              </a:solidFill>
              <a:latin typeface="Arial"/>
              <a:sym typeface="Arial"/>
            </a:endParaRPr>
          </a:p>
        </p:txBody>
      </p:sp>
      <p:sp>
        <p:nvSpPr>
          <p:cNvPr id="14" name="Rounded Rectangle 12">
            <a:extLst>
              <a:ext uri="{FF2B5EF4-FFF2-40B4-BE49-F238E27FC236}">
                <a16:creationId xmlns:a16="http://schemas.microsoft.com/office/drawing/2014/main" id="{8985354A-A07F-461F-A9AB-31E314C6E61C}"/>
              </a:ext>
            </a:extLst>
          </p:cNvPr>
          <p:cNvSpPr/>
          <p:nvPr/>
        </p:nvSpPr>
        <p:spPr>
          <a:xfrm>
            <a:off x="1888811" y="5220537"/>
            <a:ext cx="216024" cy="216024"/>
          </a:xfrm>
          <a:prstGeom prst="roundRect">
            <a:avLst/>
          </a:prstGeom>
          <a:solidFill>
            <a:srgbClr val="A5A5A5"/>
          </a:solidFill>
          <a:ln w="25400" cap="flat" cmpd="sng" algn="ctr">
            <a:solidFill>
              <a:srgbClr val="A5A5A5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nb-NO" sz="1050" kern="0">
              <a:solidFill>
                <a:srgbClr val="FFFFFF"/>
              </a:solidFill>
              <a:latin typeface="Arial"/>
              <a:sym typeface="Arial"/>
            </a:endParaRPr>
          </a:p>
        </p:txBody>
      </p:sp>
      <p:sp>
        <p:nvSpPr>
          <p:cNvPr id="15" name="Rounded Rectangle 13">
            <a:extLst>
              <a:ext uri="{FF2B5EF4-FFF2-40B4-BE49-F238E27FC236}">
                <a16:creationId xmlns:a16="http://schemas.microsoft.com/office/drawing/2014/main" id="{115D0D01-7330-4471-9FE9-A6EA2C8F80C6}"/>
              </a:ext>
            </a:extLst>
          </p:cNvPr>
          <p:cNvSpPr/>
          <p:nvPr/>
        </p:nvSpPr>
        <p:spPr>
          <a:xfrm>
            <a:off x="4373088" y="4086411"/>
            <a:ext cx="580565" cy="432048"/>
          </a:xfrm>
          <a:prstGeom prst="roundRect">
            <a:avLst/>
          </a:prstGeom>
          <a:solidFill>
            <a:srgbClr val="FFC000"/>
          </a:solidFill>
          <a:ln w="25400" cap="flat" cmpd="sng" algn="ctr">
            <a:solidFill>
              <a:srgbClr val="FFC000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nb-NO" sz="1050" kern="0">
              <a:solidFill>
                <a:srgbClr val="FFFFFF"/>
              </a:solidFill>
              <a:latin typeface="Arial"/>
              <a:sym typeface="Arial"/>
            </a:endParaRPr>
          </a:p>
        </p:txBody>
      </p:sp>
      <p:sp>
        <p:nvSpPr>
          <p:cNvPr id="16" name="Rounded Rectangle 14">
            <a:extLst>
              <a:ext uri="{FF2B5EF4-FFF2-40B4-BE49-F238E27FC236}">
                <a16:creationId xmlns:a16="http://schemas.microsoft.com/office/drawing/2014/main" id="{A5E07C38-BD30-4E2A-978B-496471342C04}"/>
              </a:ext>
            </a:extLst>
          </p:cNvPr>
          <p:cNvSpPr/>
          <p:nvPr/>
        </p:nvSpPr>
        <p:spPr>
          <a:xfrm>
            <a:off x="3603501" y="4248429"/>
            <a:ext cx="216024" cy="324036"/>
          </a:xfrm>
          <a:prstGeom prst="roundRect">
            <a:avLst/>
          </a:prstGeom>
          <a:solidFill>
            <a:srgbClr val="4472C4"/>
          </a:solidFill>
          <a:ln w="25400" cap="flat" cmpd="sng" algn="ctr">
            <a:solidFill>
              <a:srgbClr val="4472C4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nb-NO" sz="1050" kern="0">
              <a:solidFill>
                <a:srgbClr val="FFFFFF"/>
              </a:solidFill>
              <a:latin typeface="Arial"/>
              <a:sym typeface="Arial"/>
            </a:endParaRPr>
          </a:p>
        </p:txBody>
      </p:sp>
      <p:sp>
        <p:nvSpPr>
          <p:cNvPr id="17" name="Rounded Rectangle 15">
            <a:extLst>
              <a:ext uri="{FF2B5EF4-FFF2-40B4-BE49-F238E27FC236}">
                <a16:creationId xmlns:a16="http://schemas.microsoft.com/office/drawing/2014/main" id="{707A4A31-A5BA-4993-9970-765392F6FC31}"/>
              </a:ext>
            </a:extLst>
          </p:cNvPr>
          <p:cNvSpPr/>
          <p:nvPr/>
        </p:nvSpPr>
        <p:spPr>
          <a:xfrm>
            <a:off x="3063441" y="3492345"/>
            <a:ext cx="270030" cy="378042"/>
          </a:xfrm>
          <a:prstGeom prst="roundRect">
            <a:avLst/>
          </a:prstGeom>
          <a:solidFill>
            <a:srgbClr val="70AD47"/>
          </a:solidFill>
          <a:ln w="25400" cap="flat" cmpd="sng" algn="ctr">
            <a:solidFill>
              <a:srgbClr val="70AD47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nb-NO" sz="1050" kern="0">
              <a:solidFill>
                <a:srgbClr val="FFFFFF"/>
              </a:solidFill>
              <a:latin typeface="Arial"/>
              <a:sym typeface="Arial"/>
            </a:endParaRPr>
          </a:p>
        </p:txBody>
      </p:sp>
      <p:sp>
        <p:nvSpPr>
          <p:cNvPr id="18" name="Rounded Rectangle 16">
            <a:extLst>
              <a:ext uri="{FF2B5EF4-FFF2-40B4-BE49-F238E27FC236}">
                <a16:creationId xmlns:a16="http://schemas.microsoft.com/office/drawing/2014/main" id="{A568D32A-6F9C-4EE9-8E56-C50CE79DCDE8}"/>
              </a:ext>
            </a:extLst>
          </p:cNvPr>
          <p:cNvSpPr/>
          <p:nvPr/>
        </p:nvSpPr>
        <p:spPr>
          <a:xfrm>
            <a:off x="4375400" y="4866196"/>
            <a:ext cx="270030" cy="216024"/>
          </a:xfrm>
          <a:prstGeom prst="roundRect">
            <a:avLst/>
          </a:prstGeom>
          <a:solidFill>
            <a:srgbClr val="FFC000"/>
          </a:solidFill>
          <a:ln w="25400" cap="flat" cmpd="sng" algn="ctr">
            <a:solidFill>
              <a:srgbClr val="FFC000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nb-NO" sz="1050" kern="0">
              <a:solidFill>
                <a:srgbClr val="FFFFFF"/>
              </a:solidFill>
              <a:latin typeface="Arial"/>
              <a:sym typeface="Arial"/>
            </a:endParaRPr>
          </a:p>
        </p:txBody>
      </p:sp>
      <p:sp>
        <p:nvSpPr>
          <p:cNvPr id="19" name="Rounded Rectangle 17">
            <a:extLst>
              <a:ext uri="{FF2B5EF4-FFF2-40B4-BE49-F238E27FC236}">
                <a16:creationId xmlns:a16="http://schemas.microsoft.com/office/drawing/2014/main" id="{B2989E55-DFA4-439B-8C59-60ED4CB50A9D}"/>
              </a:ext>
            </a:extLst>
          </p:cNvPr>
          <p:cNvSpPr/>
          <p:nvPr/>
        </p:nvSpPr>
        <p:spPr>
          <a:xfrm>
            <a:off x="2874420" y="5355554"/>
            <a:ext cx="378042" cy="243027"/>
          </a:xfrm>
          <a:prstGeom prst="roundRect">
            <a:avLst/>
          </a:prstGeom>
          <a:solidFill>
            <a:srgbClr val="4472C4"/>
          </a:solidFill>
          <a:ln w="25400" cap="flat" cmpd="sng" algn="ctr">
            <a:solidFill>
              <a:srgbClr val="4472C4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nb-NO" sz="1050" kern="0">
              <a:solidFill>
                <a:srgbClr val="FFFFFF"/>
              </a:solidFill>
              <a:latin typeface="Arial"/>
              <a:sym typeface="Arial"/>
            </a:endParaRPr>
          </a:p>
        </p:txBody>
      </p:sp>
      <p:sp>
        <p:nvSpPr>
          <p:cNvPr id="20" name="Rounded Rectangle 18">
            <a:extLst>
              <a:ext uri="{FF2B5EF4-FFF2-40B4-BE49-F238E27FC236}">
                <a16:creationId xmlns:a16="http://schemas.microsoft.com/office/drawing/2014/main" id="{416F9500-E0C9-4A2A-8279-1E9387D03CB6}"/>
              </a:ext>
            </a:extLst>
          </p:cNvPr>
          <p:cNvSpPr/>
          <p:nvPr/>
        </p:nvSpPr>
        <p:spPr>
          <a:xfrm>
            <a:off x="5856390" y="3781081"/>
            <a:ext cx="270030" cy="432048"/>
          </a:xfrm>
          <a:prstGeom prst="roundRect">
            <a:avLst/>
          </a:prstGeom>
          <a:solidFill>
            <a:srgbClr val="ED7D31"/>
          </a:solidFill>
          <a:ln w="25400" cap="flat" cmpd="sng" algn="ctr">
            <a:solidFill>
              <a:srgbClr val="ED7D31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nb-NO" sz="1050" kern="0">
              <a:solidFill>
                <a:srgbClr val="FFFFFF"/>
              </a:solidFill>
              <a:latin typeface="Arial"/>
              <a:sym typeface="Arial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0109EE3-4462-44CB-87C5-4F9504697E49}"/>
              </a:ext>
            </a:extLst>
          </p:cNvPr>
          <p:cNvCxnSpPr>
            <a:stCxn id="6" idx="0"/>
            <a:endCxn id="8" idx="1"/>
          </p:cNvCxnSpPr>
          <p:nvPr/>
        </p:nvCxnSpPr>
        <p:spPr>
          <a:xfrm flipV="1">
            <a:off x="1326710" y="3092733"/>
            <a:ext cx="501344" cy="521126"/>
          </a:xfrm>
          <a:prstGeom prst="line">
            <a:avLst/>
          </a:prstGeom>
          <a:noFill/>
          <a:ln w="9525" cap="flat" cmpd="sng" algn="ctr">
            <a:solidFill>
              <a:srgbClr val="70AD47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E2DA6CD-AAD4-4C88-916A-C66683BFFEA7}"/>
              </a:ext>
            </a:extLst>
          </p:cNvPr>
          <p:cNvCxnSpPr>
            <a:stCxn id="6" idx="3"/>
            <a:endCxn id="17" idx="1"/>
          </p:cNvCxnSpPr>
          <p:nvPr/>
        </p:nvCxnSpPr>
        <p:spPr>
          <a:xfrm flipV="1">
            <a:off x="1623744" y="3681368"/>
            <a:ext cx="1439698" cy="94511"/>
          </a:xfrm>
          <a:prstGeom prst="line">
            <a:avLst/>
          </a:prstGeom>
          <a:noFill/>
          <a:ln w="9525" cap="flat" cmpd="sng" algn="ctr">
            <a:solidFill>
              <a:srgbClr val="70AD47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0611CC7-7C07-47B3-AE8C-39CC254A1503}"/>
              </a:ext>
            </a:extLst>
          </p:cNvPr>
          <p:cNvCxnSpPr>
            <a:stCxn id="8" idx="3"/>
            <a:endCxn id="17" idx="1"/>
          </p:cNvCxnSpPr>
          <p:nvPr/>
        </p:nvCxnSpPr>
        <p:spPr>
          <a:xfrm>
            <a:off x="2098086" y="3092733"/>
            <a:ext cx="965357" cy="588634"/>
          </a:xfrm>
          <a:prstGeom prst="line">
            <a:avLst/>
          </a:prstGeom>
          <a:noFill/>
          <a:ln w="9525" cap="flat" cmpd="sng" algn="ctr">
            <a:solidFill>
              <a:srgbClr val="70AD47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B0D2F99-C1D6-4A1A-9828-CB2A84334E99}"/>
              </a:ext>
            </a:extLst>
          </p:cNvPr>
          <p:cNvCxnSpPr>
            <a:stCxn id="12" idx="0"/>
            <a:endCxn id="14" idx="1"/>
          </p:cNvCxnSpPr>
          <p:nvPr/>
        </p:nvCxnSpPr>
        <p:spPr>
          <a:xfrm flipV="1">
            <a:off x="1443261" y="5328549"/>
            <a:ext cx="445550" cy="108012"/>
          </a:xfrm>
          <a:prstGeom prst="line">
            <a:avLst/>
          </a:prstGeom>
          <a:noFill/>
          <a:ln w="9525" cap="flat" cmpd="sng" algn="ctr">
            <a:solidFill>
              <a:srgbClr val="A5A5A5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6939BA6-2A6D-41D7-A27B-98F9B5593847}"/>
              </a:ext>
            </a:extLst>
          </p:cNvPr>
          <p:cNvCxnSpPr>
            <a:stCxn id="13" idx="0"/>
            <a:endCxn id="14" idx="2"/>
          </p:cNvCxnSpPr>
          <p:nvPr/>
        </p:nvCxnSpPr>
        <p:spPr>
          <a:xfrm flipV="1">
            <a:off x="1929315" y="5436561"/>
            <a:ext cx="67508" cy="270030"/>
          </a:xfrm>
          <a:prstGeom prst="line">
            <a:avLst/>
          </a:prstGeom>
          <a:noFill/>
          <a:ln w="9525" cap="flat" cmpd="sng" algn="ctr">
            <a:solidFill>
              <a:srgbClr val="A5A5A5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90D707A-39A9-4548-9BDA-929683481CC9}"/>
              </a:ext>
            </a:extLst>
          </p:cNvPr>
          <p:cNvCxnSpPr>
            <a:stCxn id="14" idx="0"/>
            <a:endCxn id="7" idx="2"/>
          </p:cNvCxnSpPr>
          <p:nvPr/>
        </p:nvCxnSpPr>
        <p:spPr>
          <a:xfrm flipV="1">
            <a:off x="1996822" y="4734483"/>
            <a:ext cx="391544" cy="486054"/>
          </a:xfrm>
          <a:prstGeom prst="line">
            <a:avLst/>
          </a:prstGeom>
          <a:noFill/>
          <a:ln w="9525" cap="flat" cmpd="sng" algn="ctr">
            <a:solidFill>
              <a:srgbClr val="A5A5A5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1722582-2BD4-4ED2-B4FE-124EEE862D4F}"/>
              </a:ext>
            </a:extLst>
          </p:cNvPr>
          <p:cNvCxnSpPr>
            <a:stCxn id="7" idx="2"/>
            <a:endCxn id="19" idx="0"/>
          </p:cNvCxnSpPr>
          <p:nvPr/>
        </p:nvCxnSpPr>
        <p:spPr>
          <a:xfrm>
            <a:off x="2388368" y="4734485"/>
            <a:ext cx="675075" cy="621069"/>
          </a:xfrm>
          <a:prstGeom prst="line">
            <a:avLst/>
          </a:prstGeom>
          <a:noFill/>
          <a:ln w="9525" cap="flat" cmpd="sng" algn="ctr">
            <a:solidFill>
              <a:srgbClr val="4472C4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42CD34A-D7A4-4997-BDB8-E3F1FE18C8FD}"/>
              </a:ext>
            </a:extLst>
          </p:cNvPr>
          <p:cNvCxnSpPr>
            <a:stCxn id="9" idx="2"/>
            <a:endCxn id="10" idx="0"/>
          </p:cNvCxnSpPr>
          <p:nvPr/>
        </p:nvCxnSpPr>
        <p:spPr>
          <a:xfrm>
            <a:off x="4278578" y="2682255"/>
            <a:ext cx="94511" cy="270030"/>
          </a:xfrm>
          <a:prstGeom prst="line">
            <a:avLst/>
          </a:prstGeom>
          <a:noFill/>
          <a:ln w="9525" cap="flat" cmpd="sng" algn="ctr">
            <a:solidFill>
              <a:srgbClr val="4472C4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F657A3C-9EA0-44CD-9AC6-5D10CEFA917E}"/>
              </a:ext>
            </a:extLst>
          </p:cNvPr>
          <p:cNvCxnSpPr>
            <a:stCxn id="10" idx="3"/>
            <a:endCxn id="11" idx="1"/>
          </p:cNvCxnSpPr>
          <p:nvPr/>
        </p:nvCxnSpPr>
        <p:spPr>
          <a:xfrm>
            <a:off x="4467599" y="3168310"/>
            <a:ext cx="459051" cy="5432"/>
          </a:xfrm>
          <a:prstGeom prst="line">
            <a:avLst/>
          </a:prstGeom>
          <a:noFill/>
          <a:ln w="9525" cap="flat" cmpd="sng" algn="ctr">
            <a:solidFill>
              <a:srgbClr val="4472C4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21B56D9-C7EB-420B-BF30-F59B50163F47}"/>
              </a:ext>
            </a:extLst>
          </p:cNvPr>
          <p:cNvCxnSpPr>
            <a:stCxn id="11" idx="2"/>
            <a:endCxn id="20" idx="0"/>
          </p:cNvCxnSpPr>
          <p:nvPr/>
        </p:nvCxnSpPr>
        <p:spPr>
          <a:xfrm>
            <a:off x="5223681" y="3254752"/>
            <a:ext cx="767724" cy="526331"/>
          </a:xfrm>
          <a:prstGeom prst="line">
            <a:avLst/>
          </a:prstGeom>
          <a:noFill/>
          <a:ln w="9525" cap="flat" cmpd="sng" algn="ctr">
            <a:solidFill>
              <a:srgbClr val="4472C4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7AEBEF96-B9F9-4EB8-B81B-52DDE9F8458A}"/>
              </a:ext>
            </a:extLst>
          </p:cNvPr>
          <p:cNvCxnSpPr>
            <a:stCxn id="10" idx="2"/>
            <a:endCxn id="15" idx="0"/>
          </p:cNvCxnSpPr>
          <p:nvPr/>
        </p:nvCxnSpPr>
        <p:spPr>
          <a:xfrm>
            <a:off x="4373087" y="3384333"/>
            <a:ext cx="290282" cy="702078"/>
          </a:xfrm>
          <a:prstGeom prst="line">
            <a:avLst/>
          </a:prstGeom>
          <a:noFill/>
          <a:ln w="9525" cap="flat" cmpd="sng" algn="ctr">
            <a:solidFill>
              <a:srgbClr val="4472C4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462142C-0784-4C2A-9739-E8A0B4D79C3D}"/>
              </a:ext>
            </a:extLst>
          </p:cNvPr>
          <p:cNvCxnSpPr>
            <a:stCxn id="15" idx="2"/>
            <a:endCxn id="18" idx="0"/>
          </p:cNvCxnSpPr>
          <p:nvPr/>
        </p:nvCxnSpPr>
        <p:spPr>
          <a:xfrm flipH="1">
            <a:off x="4510415" y="4518461"/>
            <a:ext cx="152954" cy="347737"/>
          </a:xfrm>
          <a:prstGeom prst="line">
            <a:avLst/>
          </a:prstGeom>
          <a:noFill/>
          <a:ln w="9525" cap="flat" cmpd="sng" algn="ctr">
            <a:solidFill>
              <a:srgbClr val="FFC000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9A657901-5F2D-4192-90E9-9F7D4A6FA64F}"/>
              </a:ext>
            </a:extLst>
          </p:cNvPr>
          <p:cNvCxnSpPr>
            <a:stCxn id="16" idx="3"/>
            <a:endCxn id="15" idx="1"/>
          </p:cNvCxnSpPr>
          <p:nvPr/>
        </p:nvCxnSpPr>
        <p:spPr>
          <a:xfrm flipV="1">
            <a:off x="3819525" y="4302435"/>
            <a:ext cx="553562" cy="108012"/>
          </a:xfrm>
          <a:prstGeom prst="line">
            <a:avLst/>
          </a:prstGeom>
          <a:noFill/>
          <a:ln w="9525" cap="flat" cmpd="sng" algn="ctr">
            <a:solidFill>
              <a:srgbClr val="4472C4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5AB2D23-34D5-4952-8143-30E7463F67C1}"/>
              </a:ext>
            </a:extLst>
          </p:cNvPr>
          <p:cNvCxnSpPr>
            <a:stCxn id="17" idx="2"/>
            <a:endCxn id="16" idx="1"/>
          </p:cNvCxnSpPr>
          <p:nvPr/>
        </p:nvCxnSpPr>
        <p:spPr>
          <a:xfrm>
            <a:off x="3198458" y="3870387"/>
            <a:ext cx="405045" cy="540060"/>
          </a:xfrm>
          <a:prstGeom prst="line">
            <a:avLst/>
          </a:prstGeom>
          <a:noFill/>
          <a:ln w="9525" cap="flat" cmpd="sng" algn="ctr">
            <a:solidFill>
              <a:srgbClr val="4472C4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3E67D66-548F-425B-B006-507F8490AB74}"/>
              </a:ext>
            </a:extLst>
          </p:cNvPr>
          <p:cNvCxnSpPr>
            <a:stCxn id="7" idx="3"/>
            <a:endCxn id="16" idx="1"/>
          </p:cNvCxnSpPr>
          <p:nvPr/>
        </p:nvCxnSpPr>
        <p:spPr>
          <a:xfrm flipV="1">
            <a:off x="2685399" y="4410447"/>
            <a:ext cx="918102" cy="216024"/>
          </a:xfrm>
          <a:prstGeom prst="line">
            <a:avLst/>
          </a:prstGeom>
          <a:noFill/>
          <a:ln w="9525" cap="flat" cmpd="sng" algn="ctr">
            <a:solidFill>
              <a:srgbClr val="4472C4">
                <a:shade val="95000"/>
                <a:satMod val="105000"/>
              </a:srgbClr>
            </a:solidFill>
            <a:prstDash val="solid"/>
          </a:ln>
          <a:effectLst/>
        </p:spPr>
      </p:cxnSp>
      <p:sp>
        <p:nvSpPr>
          <p:cNvPr id="36" name="Rounded Rectangle 51">
            <a:extLst>
              <a:ext uri="{FF2B5EF4-FFF2-40B4-BE49-F238E27FC236}">
                <a16:creationId xmlns:a16="http://schemas.microsoft.com/office/drawing/2014/main" id="{43D85A48-9480-4441-863B-634003697841}"/>
              </a:ext>
            </a:extLst>
          </p:cNvPr>
          <p:cNvSpPr/>
          <p:nvPr/>
        </p:nvSpPr>
        <p:spPr>
          <a:xfrm>
            <a:off x="2982432" y="2457674"/>
            <a:ext cx="432048" cy="540060"/>
          </a:xfrm>
          <a:prstGeom prst="roundRect">
            <a:avLst/>
          </a:prstGeom>
          <a:solidFill>
            <a:srgbClr val="4472C4"/>
          </a:solidFill>
          <a:ln w="25400" cap="flat" cmpd="sng" algn="ctr">
            <a:solidFill>
              <a:srgbClr val="4472C4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nb-NO" sz="1050" kern="0">
              <a:solidFill>
                <a:srgbClr val="FFFFFF"/>
              </a:solidFill>
              <a:latin typeface="Arial"/>
              <a:sym typeface="Arial"/>
            </a:endParaRP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A16FEC36-460E-4E13-AEE4-988D58E4AC94}"/>
              </a:ext>
            </a:extLst>
          </p:cNvPr>
          <p:cNvCxnSpPr>
            <a:stCxn id="36" idx="2"/>
            <a:endCxn id="17" idx="0"/>
          </p:cNvCxnSpPr>
          <p:nvPr/>
        </p:nvCxnSpPr>
        <p:spPr>
          <a:xfrm>
            <a:off x="3198456" y="2997733"/>
            <a:ext cx="0" cy="494612"/>
          </a:xfrm>
          <a:prstGeom prst="line">
            <a:avLst/>
          </a:prstGeom>
          <a:noFill/>
          <a:ln w="9525" cap="flat" cmpd="sng" algn="ctr">
            <a:solidFill>
              <a:srgbClr val="4472C4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6F4CDF98-F3AB-45FC-AE8F-C6FF03283ECC}"/>
              </a:ext>
            </a:extLst>
          </p:cNvPr>
          <p:cNvCxnSpPr>
            <a:stCxn id="36" idx="3"/>
            <a:endCxn id="10" idx="1"/>
          </p:cNvCxnSpPr>
          <p:nvPr/>
        </p:nvCxnSpPr>
        <p:spPr>
          <a:xfrm>
            <a:off x="3414480" y="2727703"/>
            <a:ext cx="864096" cy="440606"/>
          </a:xfrm>
          <a:prstGeom prst="line">
            <a:avLst/>
          </a:prstGeom>
          <a:noFill/>
          <a:ln w="9525" cap="flat" cmpd="sng" algn="ctr">
            <a:solidFill>
              <a:srgbClr val="4472C4">
                <a:shade val="95000"/>
                <a:satMod val="105000"/>
              </a:srgbClr>
            </a:solidFill>
            <a:prstDash val="solid"/>
          </a:ln>
          <a:effectLst/>
        </p:spPr>
      </p:cxnSp>
      <p:sp>
        <p:nvSpPr>
          <p:cNvPr id="39" name="Rounded Rectangle 56">
            <a:extLst>
              <a:ext uri="{FF2B5EF4-FFF2-40B4-BE49-F238E27FC236}">
                <a16:creationId xmlns:a16="http://schemas.microsoft.com/office/drawing/2014/main" id="{C42EA367-AB02-4E03-A394-A668A13FC95B}"/>
              </a:ext>
            </a:extLst>
          </p:cNvPr>
          <p:cNvSpPr/>
          <p:nvPr/>
        </p:nvSpPr>
        <p:spPr>
          <a:xfrm>
            <a:off x="5277371" y="5340401"/>
            <a:ext cx="270030" cy="189021"/>
          </a:xfrm>
          <a:prstGeom prst="roundRect">
            <a:avLst/>
          </a:prstGeom>
          <a:solidFill>
            <a:srgbClr val="ED7D31"/>
          </a:solidFill>
          <a:ln w="25400" cap="flat" cmpd="sng" algn="ctr">
            <a:solidFill>
              <a:srgbClr val="ED7D31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nb-NO" sz="1050" kern="0">
              <a:solidFill>
                <a:srgbClr val="FFFFFF"/>
              </a:solidFill>
              <a:latin typeface="Arial"/>
              <a:sym typeface="Arial"/>
            </a:endParaRPr>
          </a:p>
        </p:txBody>
      </p:sp>
      <p:sp>
        <p:nvSpPr>
          <p:cNvPr id="40" name="Rounded Rectangle 57">
            <a:extLst>
              <a:ext uri="{FF2B5EF4-FFF2-40B4-BE49-F238E27FC236}">
                <a16:creationId xmlns:a16="http://schemas.microsoft.com/office/drawing/2014/main" id="{7C088646-0AE1-4251-BC7E-AB5C67D1D116}"/>
              </a:ext>
            </a:extLst>
          </p:cNvPr>
          <p:cNvSpPr/>
          <p:nvPr/>
        </p:nvSpPr>
        <p:spPr>
          <a:xfrm>
            <a:off x="5655413" y="5340401"/>
            <a:ext cx="216024" cy="189021"/>
          </a:xfrm>
          <a:prstGeom prst="roundRect">
            <a:avLst/>
          </a:prstGeom>
          <a:solidFill>
            <a:srgbClr val="ED7D31"/>
          </a:solidFill>
          <a:ln w="25400" cap="flat" cmpd="sng" algn="ctr">
            <a:solidFill>
              <a:srgbClr val="ED7D31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nb-NO" sz="1050" kern="0">
              <a:solidFill>
                <a:srgbClr val="FFFFFF"/>
              </a:solidFill>
              <a:latin typeface="Arial"/>
              <a:sym typeface="Arial"/>
            </a:endParaRPr>
          </a:p>
        </p:txBody>
      </p:sp>
      <p:sp>
        <p:nvSpPr>
          <p:cNvPr id="41" name="Rounded Rectangle 58">
            <a:extLst>
              <a:ext uri="{FF2B5EF4-FFF2-40B4-BE49-F238E27FC236}">
                <a16:creationId xmlns:a16="http://schemas.microsoft.com/office/drawing/2014/main" id="{C9FBE1E1-39D5-4F61-9C79-006CB160B4AE}"/>
              </a:ext>
            </a:extLst>
          </p:cNvPr>
          <p:cNvSpPr/>
          <p:nvPr/>
        </p:nvSpPr>
        <p:spPr>
          <a:xfrm>
            <a:off x="6087463" y="5070369"/>
            <a:ext cx="243027" cy="216024"/>
          </a:xfrm>
          <a:prstGeom prst="roundRect">
            <a:avLst/>
          </a:prstGeom>
          <a:solidFill>
            <a:srgbClr val="ED7D31"/>
          </a:solidFill>
          <a:ln w="25400" cap="flat" cmpd="sng" algn="ctr">
            <a:solidFill>
              <a:srgbClr val="ED7D31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nb-NO" sz="1050" kern="0">
              <a:solidFill>
                <a:srgbClr val="FFFFFF"/>
              </a:solidFill>
              <a:latin typeface="Arial"/>
              <a:sym typeface="Arial"/>
            </a:endParaRPr>
          </a:p>
        </p:txBody>
      </p:sp>
      <p:sp>
        <p:nvSpPr>
          <p:cNvPr id="42" name="Rounded Rectangle 59">
            <a:extLst>
              <a:ext uri="{FF2B5EF4-FFF2-40B4-BE49-F238E27FC236}">
                <a16:creationId xmlns:a16="http://schemas.microsoft.com/office/drawing/2014/main" id="{5E8B3917-60B8-4D1B-B921-1FE20DB29F1E}"/>
              </a:ext>
            </a:extLst>
          </p:cNvPr>
          <p:cNvSpPr/>
          <p:nvPr/>
        </p:nvSpPr>
        <p:spPr>
          <a:xfrm>
            <a:off x="6519509" y="4800339"/>
            <a:ext cx="216024" cy="270030"/>
          </a:xfrm>
          <a:prstGeom prst="roundRect">
            <a:avLst/>
          </a:prstGeom>
          <a:solidFill>
            <a:srgbClr val="ED7D31"/>
          </a:solidFill>
          <a:ln w="25400" cap="flat" cmpd="sng" algn="ctr">
            <a:solidFill>
              <a:srgbClr val="ED7D31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nb-NO" sz="1050" kern="0">
              <a:solidFill>
                <a:srgbClr val="FFFFFF"/>
              </a:solidFill>
              <a:latin typeface="Arial"/>
              <a:sym typeface="Arial"/>
            </a:endParaRPr>
          </a:p>
        </p:txBody>
      </p:sp>
      <p:sp>
        <p:nvSpPr>
          <p:cNvPr id="43" name="Rounded Rectangle 60">
            <a:extLst>
              <a:ext uri="{FF2B5EF4-FFF2-40B4-BE49-F238E27FC236}">
                <a16:creationId xmlns:a16="http://schemas.microsoft.com/office/drawing/2014/main" id="{0444E2AF-FE4F-4CC6-AC63-8D3586FD710F}"/>
              </a:ext>
            </a:extLst>
          </p:cNvPr>
          <p:cNvSpPr/>
          <p:nvPr/>
        </p:nvSpPr>
        <p:spPr>
          <a:xfrm>
            <a:off x="5493395" y="4692327"/>
            <a:ext cx="486054" cy="216024"/>
          </a:xfrm>
          <a:prstGeom prst="roundRect">
            <a:avLst/>
          </a:prstGeom>
          <a:solidFill>
            <a:srgbClr val="ED7D31"/>
          </a:solidFill>
          <a:ln w="25400" cap="flat" cmpd="sng" algn="ctr">
            <a:solidFill>
              <a:srgbClr val="ED7D31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nb-NO" sz="1050" kern="0">
              <a:solidFill>
                <a:srgbClr val="FFFFFF"/>
              </a:solidFill>
              <a:latin typeface="Arial"/>
              <a:sym typeface="Arial"/>
            </a:endParaRP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79800573-8812-42DD-80D0-1BD034B2A73C}"/>
              </a:ext>
            </a:extLst>
          </p:cNvPr>
          <p:cNvCxnSpPr>
            <a:stCxn id="43" idx="2"/>
            <a:endCxn id="39" idx="0"/>
          </p:cNvCxnSpPr>
          <p:nvPr/>
        </p:nvCxnSpPr>
        <p:spPr>
          <a:xfrm flipH="1">
            <a:off x="5412386" y="4908351"/>
            <a:ext cx="324036" cy="432048"/>
          </a:xfrm>
          <a:prstGeom prst="line">
            <a:avLst/>
          </a:prstGeom>
          <a:noFill/>
          <a:ln w="9525" cap="flat" cmpd="sng" algn="ctr">
            <a:solidFill>
              <a:srgbClr val="ED7D31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D4AAD09F-3FBB-4ABF-89FE-0C5B1558B4CE}"/>
              </a:ext>
            </a:extLst>
          </p:cNvPr>
          <p:cNvCxnSpPr>
            <a:stCxn id="43" idx="2"/>
            <a:endCxn id="40" idx="0"/>
          </p:cNvCxnSpPr>
          <p:nvPr/>
        </p:nvCxnSpPr>
        <p:spPr>
          <a:xfrm>
            <a:off x="5736424" y="4908351"/>
            <a:ext cx="27003" cy="432048"/>
          </a:xfrm>
          <a:prstGeom prst="line">
            <a:avLst/>
          </a:prstGeom>
          <a:noFill/>
          <a:ln w="9525" cap="flat" cmpd="sng" algn="ctr">
            <a:solidFill>
              <a:srgbClr val="ED7D31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E24FBA83-F80B-4DE3-B304-190C8E1EA6D0}"/>
              </a:ext>
            </a:extLst>
          </p:cNvPr>
          <p:cNvCxnSpPr>
            <a:stCxn id="43" idx="2"/>
            <a:endCxn id="41" idx="1"/>
          </p:cNvCxnSpPr>
          <p:nvPr/>
        </p:nvCxnSpPr>
        <p:spPr>
          <a:xfrm>
            <a:off x="5736424" y="4908351"/>
            <a:ext cx="351039" cy="270030"/>
          </a:xfrm>
          <a:prstGeom prst="line">
            <a:avLst/>
          </a:prstGeom>
          <a:noFill/>
          <a:ln w="9525" cap="flat" cmpd="sng" algn="ctr">
            <a:solidFill>
              <a:srgbClr val="ED7D31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AFDA8216-9951-4030-A982-DE4B036A5435}"/>
              </a:ext>
            </a:extLst>
          </p:cNvPr>
          <p:cNvCxnSpPr>
            <a:stCxn id="43" idx="3"/>
            <a:endCxn id="42" idx="1"/>
          </p:cNvCxnSpPr>
          <p:nvPr/>
        </p:nvCxnSpPr>
        <p:spPr>
          <a:xfrm>
            <a:off x="5979449" y="4800341"/>
            <a:ext cx="540060" cy="135015"/>
          </a:xfrm>
          <a:prstGeom prst="line">
            <a:avLst/>
          </a:prstGeom>
          <a:noFill/>
          <a:ln w="9525" cap="flat" cmpd="sng" algn="ctr">
            <a:solidFill>
              <a:srgbClr val="ED7D31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74FA0BD5-6081-4083-B740-960932A39B13}"/>
              </a:ext>
            </a:extLst>
          </p:cNvPr>
          <p:cNvCxnSpPr>
            <a:stCxn id="43" idx="0"/>
            <a:endCxn id="20" idx="2"/>
          </p:cNvCxnSpPr>
          <p:nvPr/>
        </p:nvCxnSpPr>
        <p:spPr>
          <a:xfrm flipV="1">
            <a:off x="5736421" y="4213129"/>
            <a:ext cx="254984" cy="479198"/>
          </a:xfrm>
          <a:prstGeom prst="line">
            <a:avLst/>
          </a:prstGeom>
          <a:noFill/>
          <a:ln w="9525" cap="flat" cmpd="sng" algn="ctr">
            <a:solidFill>
              <a:srgbClr val="ED7D31">
                <a:shade val="95000"/>
                <a:satMod val="105000"/>
              </a:srgbClr>
            </a:solidFill>
            <a:prstDash val="solid"/>
          </a:ln>
          <a:effectLst/>
        </p:spPr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DDE1AA54-4550-47DE-A396-D48732E4A152}"/>
              </a:ext>
            </a:extLst>
          </p:cNvPr>
          <p:cNvSpPr txBox="1"/>
          <p:nvPr/>
        </p:nvSpPr>
        <p:spPr>
          <a:xfrm>
            <a:off x="4737630" y="3781081"/>
            <a:ext cx="62068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1050" kern="0" dirty="0">
                <a:solidFill>
                  <a:srgbClr val="000000">
                    <a:lumMod val="95000"/>
                    <a:lumOff val="5000"/>
                  </a:srgbClr>
                </a:solidFill>
                <a:latin typeface="Arial"/>
                <a:cs typeface="Arial"/>
                <a:sym typeface="Arial"/>
              </a:rPr>
              <a:t>Legacy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431C48C-5D37-4D69-ACF7-2C2C14DB850E}"/>
              </a:ext>
            </a:extLst>
          </p:cNvPr>
          <p:cNvSpPr txBox="1"/>
          <p:nvPr/>
        </p:nvSpPr>
        <p:spPr>
          <a:xfrm>
            <a:off x="5973718" y="3419153"/>
            <a:ext cx="62709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1050" kern="0" dirty="0">
                <a:solidFill>
                  <a:srgbClr val="000000">
                    <a:lumMod val="95000"/>
                    <a:lumOff val="5000"/>
                  </a:srgbClr>
                </a:solidFill>
                <a:latin typeface="Arial"/>
                <a:cs typeface="Arial"/>
                <a:sym typeface="Arial"/>
              </a:rPr>
              <a:t>Partner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0F95F34-8EC4-4E8F-AA6B-CC2BF1F33602}"/>
              </a:ext>
            </a:extLst>
          </p:cNvPr>
          <p:cNvSpPr txBox="1"/>
          <p:nvPr/>
        </p:nvSpPr>
        <p:spPr>
          <a:xfrm>
            <a:off x="378968" y="5051550"/>
            <a:ext cx="133241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kern="0" dirty="0">
                <a:solidFill>
                  <a:srgbClr val="000000">
                    <a:lumMod val="95000"/>
                    <a:lumOff val="5000"/>
                  </a:srgbClr>
                </a:solidFill>
                <a:latin typeface="Arial"/>
                <a:cs typeface="Arial"/>
                <a:sym typeface="Arial"/>
              </a:rPr>
              <a:t>Proprietary product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98469AD-6D23-4344-8B21-4DE058030230}"/>
              </a:ext>
            </a:extLst>
          </p:cNvPr>
          <p:cNvSpPr txBox="1"/>
          <p:nvPr/>
        </p:nvSpPr>
        <p:spPr>
          <a:xfrm>
            <a:off x="1722660" y="3800093"/>
            <a:ext cx="114486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kern="0" dirty="0">
                <a:solidFill>
                  <a:srgbClr val="000000">
                    <a:lumMod val="95000"/>
                    <a:lumOff val="5000"/>
                  </a:srgbClr>
                </a:solidFill>
                <a:latin typeface="Arial"/>
                <a:cs typeface="Arial"/>
                <a:sym typeface="Arial"/>
              </a:rPr>
              <a:t>External service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8939485-F4BA-418A-8A02-3AD010AABE49}"/>
              </a:ext>
            </a:extLst>
          </p:cNvPr>
          <p:cNvSpPr txBox="1"/>
          <p:nvPr/>
        </p:nvSpPr>
        <p:spPr>
          <a:xfrm>
            <a:off x="5943539" y="5376125"/>
            <a:ext cx="59022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1050" kern="0" dirty="0">
                <a:solidFill>
                  <a:srgbClr val="000000">
                    <a:lumMod val="95000"/>
                    <a:lumOff val="5000"/>
                  </a:srgbClr>
                </a:solidFill>
                <a:latin typeface="Arial"/>
                <a:cs typeface="Arial"/>
                <a:sym typeface="Arial"/>
              </a:rPr>
              <a:t>Things</a:t>
            </a:r>
          </a:p>
        </p:txBody>
      </p:sp>
      <p:pic>
        <p:nvPicPr>
          <p:cNvPr id="54" name="Shape 231">
            <a:extLst>
              <a:ext uri="{FF2B5EF4-FFF2-40B4-BE49-F238E27FC236}">
                <a16:creationId xmlns:a16="http://schemas.microsoft.com/office/drawing/2014/main" id="{1A3B534B-969F-4990-B1FB-53FB985E4204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476971" y="5487292"/>
            <a:ext cx="654625" cy="654625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</p:pic>
      <p:pic>
        <p:nvPicPr>
          <p:cNvPr id="55" name="Shape 230">
            <a:extLst>
              <a:ext uri="{FF2B5EF4-FFF2-40B4-BE49-F238E27FC236}">
                <a16:creationId xmlns:a16="http://schemas.microsoft.com/office/drawing/2014/main" id="{48A41F65-BC9D-4F3A-900C-90826C66114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82036" y="5461918"/>
            <a:ext cx="637884" cy="637884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</p:pic>
      <p:pic>
        <p:nvPicPr>
          <p:cNvPr id="56" name="Shape 225">
            <a:extLst>
              <a:ext uri="{FF2B5EF4-FFF2-40B4-BE49-F238E27FC236}">
                <a16:creationId xmlns:a16="http://schemas.microsoft.com/office/drawing/2014/main" id="{0AA7443C-21C1-4241-A475-FAAE316222C2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86816" y="1710600"/>
            <a:ext cx="974392" cy="974392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</p:pic>
      <p:pic>
        <p:nvPicPr>
          <p:cNvPr id="57" name="Shape 201">
            <a:extLst>
              <a:ext uri="{FF2B5EF4-FFF2-40B4-BE49-F238E27FC236}">
                <a16:creationId xmlns:a16="http://schemas.microsoft.com/office/drawing/2014/main" id="{617A4D66-2F91-4EB8-86E0-DF1E347E0543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518230" y="1638689"/>
            <a:ext cx="972487" cy="971040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</p:pic>
      <p:pic>
        <p:nvPicPr>
          <p:cNvPr id="58" name="Shape 227">
            <a:extLst>
              <a:ext uri="{FF2B5EF4-FFF2-40B4-BE49-F238E27FC236}">
                <a16:creationId xmlns:a16="http://schemas.microsoft.com/office/drawing/2014/main" id="{86216857-1B8F-441C-B9EB-59FE0F3D2813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68986" y="2879013"/>
            <a:ext cx="1010640" cy="1010640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</p:pic>
      <p:pic>
        <p:nvPicPr>
          <p:cNvPr id="59" name="Shape 229">
            <a:extLst>
              <a:ext uri="{FF2B5EF4-FFF2-40B4-BE49-F238E27FC236}">
                <a16:creationId xmlns:a16="http://schemas.microsoft.com/office/drawing/2014/main" id="{63D69D09-645F-4D18-90D8-9EE7F02DABE0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23802" y="5363142"/>
            <a:ext cx="655976" cy="655976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</p:pic>
      <p:pic>
        <p:nvPicPr>
          <p:cNvPr id="60" name="Shape 232">
            <a:extLst>
              <a:ext uri="{FF2B5EF4-FFF2-40B4-BE49-F238E27FC236}">
                <a16:creationId xmlns:a16="http://schemas.microsoft.com/office/drawing/2014/main" id="{4AE48C05-E5CF-4037-8C7D-FF5A49424461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326592" y="4162023"/>
            <a:ext cx="654625" cy="654625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</p:pic>
      <p:pic>
        <p:nvPicPr>
          <p:cNvPr id="61" name="Shape 233">
            <a:extLst>
              <a:ext uri="{FF2B5EF4-FFF2-40B4-BE49-F238E27FC236}">
                <a16:creationId xmlns:a16="http://schemas.microsoft.com/office/drawing/2014/main" id="{4F3DE3D7-F475-4E39-9598-D469F0AB4CA5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3590318" y="3663318"/>
            <a:ext cx="654625" cy="654625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</p:pic>
      <p:pic>
        <p:nvPicPr>
          <p:cNvPr id="62" name="Shape 234">
            <a:extLst>
              <a:ext uri="{FF2B5EF4-FFF2-40B4-BE49-F238E27FC236}">
                <a16:creationId xmlns:a16="http://schemas.microsoft.com/office/drawing/2014/main" id="{13F6131B-F6D8-450A-BD95-AC10FA624124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4351538" y="5012321"/>
            <a:ext cx="654625" cy="654625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</p:pic>
      <p:pic>
        <p:nvPicPr>
          <p:cNvPr id="63" name="Shape 295">
            <a:extLst>
              <a:ext uri="{FF2B5EF4-FFF2-40B4-BE49-F238E27FC236}">
                <a16:creationId xmlns:a16="http://schemas.microsoft.com/office/drawing/2014/main" id="{50509CD6-8A58-49DD-B714-1CA520EC26DB}"/>
              </a:ext>
            </a:extLst>
          </p:cNvPr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5590045" y="2133892"/>
            <a:ext cx="943720" cy="943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Shape 226">
            <a:extLst>
              <a:ext uri="{FF2B5EF4-FFF2-40B4-BE49-F238E27FC236}">
                <a16:creationId xmlns:a16="http://schemas.microsoft.com/office/drawing/2014/main" id="{A35CA578-8802-4513-840D-5F099310BC1F}"/>
              </a:ext>
            </a:extLst>
          </p:cNvPr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6069807" y="3659381"/>
            <a:ext cx="1010640" cy="1010640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</p:pic>
      <p:sp>
        <p:nvSpPr>
          <p:cNvPr id="65" name="Content Placeholder 2">
            <a:extLst>
              <a:ext uri="{FF2B5EF4-FFF2-40B4-BE49-F238E27FC236}">
                <a16:creationId xmlns:a16="http://schemas.microsoft.com/office/drawing/2014/main" id="{A81219E6-098B-444D-AFBC-AB74734779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32192" y="1411502"/>
            <a:ext cx="5333565" cy="3496849"/>
          </a:xfrm>
        </p:spPr>
        <p:txBody>
          <a:bodyPr>
            <a:normAutofit/>
          </a:bodyPr>
          <a:lstStyle/>
          <a:p>
            <a:r>
              <a:rPr lang="en-US" sz="2200" dirty="0"/>
              <a:t>Exploit features of each platforms</a:t>
            </a:r>
          </a:p>
          <a:p>
            <a:r>
              <a:rPr lang="en-US" sz="2200" dirty="0"/>
              <a:t>Local and/or decentralized logic</a:t>
            </a:r>
          </a:p>
          <a:p>
            <a:r>
              <a:rPr lang="en-US" sz="2200" dirty="0"/>
              <a:t>Robust to partial/temporary failures</a:t>
            </a:r>
          </a:p>
          <a:p>
            <a:r>
              <a:rPr lang="en-US" sz="2200" dirty="0"/>
              <a:t>Allow for real-time and critical services</a:t>
            </a:r>
          </a:p>
          <a:p>
            <a:r>
              <a:rPr lang="en-US" sz="2200" dirty="0"/>
              <a:t>Can scale in a "big data" context</a:t>
            </a:r>
          </a:p>
          <a:p>
            <a:r>
              <a:rPr lang="en-US" sz="2200" dirty="0"/>
              <a:t>Importance of legacy</a:t>
            </a:r>
          </a:p>
          <a:p>
            <a:r>
              <a:rPr lang="en-US" sz="2200" dirty="0"/>
              <a:t>Importance of Integration</a:t>
            </a:r>
          </a:p>
          <a:p>
            <a:r>
              <a:rPr lang="en-US" sz="2200" dirty="0"/>
              <a:t>Continuous deployment</a:t>
            </a:r>
          </a:p>
          <a:p>
            <a:endParaRPr lang="en-US" sz="2200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1569F09D-201F-426D-B867-7D90C9530BB2}"/>
              </a:ext>
            </a:extLst>
          </p:cNvPr>
          <p:cNvSpPr txBox="1"/>
          <p:nvPr/>
        </p:nvSpPr>
        <p:spPr>
          <a:xfrm>
            <a:off x="8872799" y="5529422"/>
            <a:ext cx="1545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Heterogeneity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B4DC18F8-05BD-40CA-A317-F7DDD221D5A7}"/>
              </a:ext>
            </a:extLst>
          </p:cNvPr>
          <p:cNvSpPr txBox="1"/>
          <p:nvPr/>
        </p:nvSpPr>
        <p:spPr>
          <a:xfrm>
            <a:off x="9394789" y="5987201"/>
            <a:ext cx="1846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Security / Privacy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52167F27-DCF9-4034-8FD6-DB7F6635992E}"/>
              </a:ext>
            </a:extLst>
          </p:cNvPr>
          <p:cNvSpPr txBox="1"/>
          <p:nvPr/>
        </p:nvSpPr>
        <p:spPr>
          <a:xfrm>
            <a:off x="8243071" y="6230364"/>
            <a:ext cx="13234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Distribution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F9C4125B-800A-4356-871D-649909606BE3}"/>
              </a:ext>
            </a:extLst>
          </p:cNvPr>
          <p:cNvSpPr txBox="1"/>
          <p:nvPr/>
        </p:nvSpPr>
        <p:spPr>
          <a:xfrm>
            <a:off x="9704835" y="6308209"/>
            <a:ext cx="2232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Deployment / Testing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44B7ECB5-517A-43A4-93C7-3AC42C00161B}"/>
              </a:ext>
            </a:extLst>
          </p:cNvPr>
          <p:cNvSpPr txBox="1"/>
          <p:nvPr/>
        </p:nvSpPr>
        <p:spPr>
          <a:xfrm>
            <a:off x="10346092" y="5691130"/>
            <a:ext cx="16955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Data processing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5DA9BA06-56A0-4F6F-B54C-7F4B14AD69E5}"/>
              </a:ext>
            </a:extLst>
          </p:cNvPr>
          <p:cNvSpPr txBox="1"/>
          <p:nvPr/>
        </p:nvSpPr>
        <p:spPr>
          <a:xfrm>
            <a:off x="7424616" y="5825493"/>
            <a:ext cx="2184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Resource Constraints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89E4BA-CB95-471E-B5BC-DA8D46491301}"/>
              </a:ext>
            </a:extLst>
          </p:cNvPr>
          <p:cNvSpPr txBox="1"/>
          <p:nvPr/>
        </p:nvSpPr>
        <p:spPr>
          <a:xfrm>
            <a:off x="7852830" y="5114515"/>
            <a:ext cx="17854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>
                <a:solidFill>
                  <a:schemeClr val="bg1">
                    <a:lumMod val="75000"/>
                  </a:schemeClr>
                </a:solidFill>
              </a:rPr>
              <a:t>Challenges</a:t>
            </a:r>
          </a:p>
        </p:txBody>
      </p:sp>
    </p:spTree>
    <p:extLst>
      <p:ext uri="{BB962C8B-B14F-4D97-AF65-F5344CB8AC3E}">
        <p14:creationId xmlns:p14="http://schemas.microsoft.com/office/powerpoint/2010/main" val="29029049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noProof="0" dirty="0"/>
              <a:t>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noProof="0" dirty="0"/>
              <a:t>Provide MDE tools and methods for IoT 2.0 Systems</a:t>
            </a:r>
          </a:p>
          <a:p>
            <a:pPr lvl="1"/>
            <a:r>
              <a:rPr lang="en-US" sz="2800" noProof="0" dirty="0"/>
              <a:t>For each actor to concentrate on his task</a:t>
            </a:r>
          </a:p>
          <a:p>
            <a:pPr lvl="1"/>
            <a:r>
              <a:rPr lang="en-US" sz="2800" noProof="0" dirty="0"/>
              <a:t>For decoupling the tasks of different actors</a:t>
            </a:r>
          </a:p>
          <a:p>
            <a:pPr lvl="1"/>
            <a:r>
              <a:rPr lang="en-US" sz="2800" noProof="0" dirty="0"/>
              <a:t>Using state of the art software engineering practices</a:t>
            </a:r>
          </a:p>
          <a:p>
            <a:pPr lvl="2"/>
            <a:r>
              <a:rPr lang="en-US" sz="2400" noProof="0" dirty="0"/>
              <a:t>Modularity, reusability, runtime deployment, continuous integration, validation, </a:t>
            </a:r>
            <a:r>
              <a:rPr lang="en-US" sz="2400" noProof="0" dirty="0" err="1"/>
              <a:t>etc</a:t>
            </a:r>
            <a:r>
              <a:rPr lang="en-US" sz="2400" noProof="0" dirty="0"/>
              <a:t>…</a:t>
            </a:r>
          </a:p>
          <a:p>
            <a:pPr lvl="1"/>
            <a:r>
              <a:rPr lang="en-US" sz="2800" noProof="0" dirty="0"/>
              <a:t>Cost efficient and practically usable</a:t>
            </a:r>
          </a:p>
          <a:p>
            <a:pPr lvl="2"/>
            <a:r>
              <a:rPr lang="en-US" sz="2400" noProof="0" dirty="0"/>
              <a:t>No large overhead, integrated with legacy systems, </a:t>
            </a:r>
            <a:r>
              <a:rPr lang="en-US" sz="2400" noProof="0" dirty="0" err="1"/>
              <a:t>etc</a:t>
            </a:r>
            <a:r>
              <a:rPr lang="en-US" sz="2400" noProof="0" dirty="0"/>
              <a:t>…</a:t>
            </a:r>
          </a:p>
          <a:p>
            <a:pPr lvl="1"/>
            <a:r>
              <a:rPr lang="en-US" sz="2800" dirty="0"/>
              <a:t>Model-based to support analysis</a:t>
            </a:r>
          </a:p>
          <a:p>
            <a:pPr lvl="2"/>
            <a:r>
              <a:rPr lang="en-US" sz="2400" noProof="0" dirty="0"/>
              <a:t>E.g. facilitate certification, safety analysis, </a:t>
            </a:r>
            <a:r>
              <a:rPr lang="en-US" sz="2400" noProof="0" dirty="0" err="1"/>
              <a:t>etc</a:t>
            </a:r>
            <a:endParaRPr lang="en-US" sz="2400" noProof="0" dirty="0"/>
          </a:p>
          <a:p>
            <a:pPr lvl="1"/>
            <a:endParaRPr lang="en-US" sz="2800" noProof="0" dirty="0"/>
          </a:p>
          <a:p>
            <a:pPr lvl="1"/>
            <a:endParaRPr lang="en-US" sz="2800" noProof="0" dirty="0"/>
          </a:p>
          <a:p>
            <a:endParaRPr lang="en-US" sz="3200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59CE4-7A21-4F29-9D67-86BFEEB95CEF}" type="slidenum">
              <a:rPr lang="en-GB" smtClean="0"/>
              <a:t>29</a:t>
            </a:fld>
            <a:endParaRPr lang="en-GB"/>
          </a:p>
        </p:txBody>
      </p:sp>
      <p:pic>
        <p:nvPicPr>
          <p:cNvPr id="5" name="Picture 10" descr="Image result for Iot">
            <a:extLst>
              <a:ext uri="{FF2B5EF4-FFF2-40B4-BE49-F238E27FC236}">
                <a16:creationId xmlns:a16="http://schemas.microsoft.com/office/drawing/2014/main" id="{1D8834A8-89A6-459E-8822-B1A3E1BD38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9278" y="4713909"/>
            <a:ext cx="1833018" cy="1327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72BE0F3-307C-4CC0-84DD-739634D5B6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473" y="447101"/>
            <a:ext cx="5062927" cy="1009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3279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8" descr="Image result for sintef">
            <a:extLst>
              <a:ext uri="{FF2B5EF4-FFF2-40B4-BE49-F238E27FC236}">
                <a16:creationId xmlns:a16="http://schemas.microsoft.com/office/drawing/2014/main" id="{0FADA8F9-ABD9-4554-A0EA-680F3B8991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9849" y="2467081"/>
            <a:ext cx="1892301" cy="1923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7319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Design choices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3200" dirty="0"/>
              <a:t>One integrated modelling language</a:t>
            </a:r>
          </a:p>
          <a:p>
            <a:pPr lvl="1"/>
            <a:r>
              <a:rPr lang="en-US" sz="2800" dirty="0"/>
              <a:t>More generic architecture models</a:t>
            </a:r>
            <a:br>
              <a:rPr lang="en-US" sz="2800" dirty="0"/>
            </a:br>
            <a:endParaRPr lang="en-US" sz="2800" dirty="0"/>
          </a:p>
          <a:p>
            <a:r>
              <a:rPr lang="en-US" sz="3200" dirty="0"/>
              <a:t>Includes a platform independent action language</a:t>
            </a:r>
            <a:br>
              <a:rPr lang="en-US" sz="3200" dirty="0"/>
            </a:br>
            <a:endParaRPr lang="en-US" sz="3200" dirty="0"/>
          </a:p>
          <a:p>
            <a:r>
              <a:rPr lang="en-US" sz="3200" dirty="0"/>
              <a:t>Includes a simple "kick-down" to integrate manually written code in the model</a:t>
            </a:r>
            <a:br>
              <a:rPr lang="en-US" sz="3200" dirty="0"/>
            </a:br>
            <a:endParaRPr lang="en-US" sz="3200" dirty="0"/>
          </a:p>
          <a:p>
            <a:r>
              <a:rPr lang="en-US" sz="3200" dirty="0"/>
              <a:t>Generated "complete" modules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59CE4-7A21-4F29-9D67-86BFEEB95CEF}" type="slidenum">
              <a:rPr lang="en-GB" smtClean="0"/>
              <a:t>30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53352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99A98626-4284-42F6-B181-F21747DE73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70ACDD57-FF2C-43E3-A332-3A0487B42F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Complete Domain Specific Language</a:t>
            </a:r>
          </a:p>
          <a:p>
            <a:pPr lvl="1"/>
            <a:r>
              <a:rPr lang="en-US" dirty="0"/>
              <a:t>Textual notation</a:t>
            </a:r>
          </a:p>
          <a:p>
            <a:pPr lvl="1"/>
            <a:r>
              <a:rPr lang="en-US" dirty="0"/>
              <a:t>Graphical visualization</a:t>
            </a:r>
          </a:p>
          <a:p>
            <a:r>
              <a:rPr lang="en-US" dirty="0"/>
              <a:t>Fully compliant with UML 2 (Subset)</a:t>
            </a:r>
          </a:p>
          <a:p>
            <a:pPr lvl="1"/>
            <a:r>
              <a:rPr lang="en-US" dirty="0"/>
              <a:t>Component types</a:t>
            </a:r>
          </a:p>
          <a:p>
            <a:pPr lvl="1"/>
            <a:r>
              <a:rPr lang="en-US" dirty="0"/>
              <a:t>State machines</a:t>
            </a:r>
          </a:p>
          <a:p>
            <a:pPr lvl="1"/>
            <a:r>
              <a:rPr lang="en-US" dirty="0"/>
              <a:t>Asynchronous messages</a:t>
            </a:r>
          </a:p>
          <a:p>
            <a:r>
              <a:rPr lang="en-US" dirty="0"/>
              <a:t>Adds an action language</a:t>
            </a:r>
          </a:p>
          <a:p>
            <a:pPr lvl="1"/>
            <a:r>
              <a:rPr lang="en-US" dirty="0"/>
              <a:t>Imperative</a:t>
            </a:r>
          </a:p>
          <a:p>
            <a:r>
              <a:rPr lang="en-US" dirty="0"/>
              <a:t>Easy integration with platform code and libraries</a:t>
            </a:r>
          </a:p>
          <a:p>
            <a:r>
              <a:rPr lang="en-US" dirty="0"/>
              <a:t>Code generation framework to different platforms</a:t>
            </a:r>
          </a:p>
          <a:p>
            <a:endParaRPr lang="en-US" dirty="0"/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F1704F6D-1FE2-4145-85DB-1B71203E42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5783" y="365125"/>
            <a:ext cx="5285356" cy="1053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0383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69776"/>
            <a:ext cx="10655300" cy="1143000"/>
          </a:xfrm>
        </p:spPr>
        <p:txBody>
          <a:bodyPr/>
          <a:lstStyle/>
          <a:p>
            <a:r>
              <a:rPr lang="en-US" noProof="0" dirty="0" err="1"/>
              <a:t>ThingML</a:t>
            </a:r>
            <a:r>
              <a:rPr lang="en-US" noProof="0" dirty="0"/>
              <a:t> Code Generators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59CE4-7A21-4F29-9D67-86BFEEB95CEF}" type="slidenum">
              <a:rPr lang="en-GB" smtClean="0"/>
              <a:t>32</a:t>
            </a:fld>
            <a:endParaRPr lang="en-GB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1624" y="1441617"/>
            <a:ext cx="6768752" cy="52798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844200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C88EFDC-3769-4203-BDF4-43719E632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Hello World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1EAE60F-C238-4BC8-A379-1029042EF7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AFD4DC7-AD7F-48EB-84A8-688FEDCD64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8186" y="1450401"/>
            <a:ext cx="5062927" cy="1009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3220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11C79E-450E-4A6A-A31F-107322CF1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ThingML</a:t>
            </a:r>
            <a:r>
              <a:rPr lang="en-GB" dirty="0"/>
              <a:t>: Hello World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E9FA48A-4BFB-407C-B35A-E42E2374FA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097" t="65814" r="26450" b="28168"/>
          <a:stretch/>
        </p:blipFill>
        <p:spPr>
          <a:xfrm>
            <a:off x="9638950" y="2833599"/>
            <a:ext cx="1124125" cy="20118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0A9B352-56F6-4414-BCE9-D5CACD476098}"/>
              </a:ext>
            </a:extLst>
          </p:cNvPr>
          <p:cNvSpPr/>
          <p:nvPr/>
        </p:nvSpPr>
        <p:spPr>
          <a:xfrm>
            <a:off x="728530" y="1829735"/>
            <a:ext cx="6096000" cy="39703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spAutoFit/>
          </a:bodyPr>
          <a:lstStyle/>
          <a:p>
            <a:r>
              <a:rPr lang="en-GB" b="1" dirty="0">
                <a:solidFill>
                  <a:srgbClr val="CC8000"/>
                </a:solidFill>
                <a:latin typeface="Consolas" panose="020B0609020204030204" pitchFamily="49" charset="0"/>
              </a:rPr>
              <a:t>thing</a:t>
            </a:r>
            <a:r>
              <a:rPr lang="en-GB" b="1" dirty="0">
                <a:solidFill>
                  <a:srgbClr val="222222"/>
                </a:solidFill>
                <a:latin typeface="Consolas" panose="020B0609020204030204" pitchFamily="49" charset="0"/>
              </a:rPr>
              <a:t> </a:t>
            </a:r>
            <a:r>
              <a:rPr lang="en-GB" b="1" dirty="0" err="1">
                <a:solidFill>
                  <a:srgbClr val="222222"/>
                </a:solidFill>
                <a:latin typeface="Consolas" panose="020B0609020204030204" pitchFamily="49" charset="0"/>
              </a:rPr>
              <a:t>HelloThing</a:t>
            </a:r>
            <a:r>
              <a:rPr lang="en-GB" b="1" dirty="0">
                <a:solidFill>
                  <a:srgbClr val="222222"/>
                </a:solidFill>
                <a:latin typeface="Consolas" panose="020B0609020204030204" pitchFamily="49" charset="0"/>
              </a:rPr>
              <a:t> {</a:t>
            </a:r>
          </a:p>
          <a:p>
            <a:endParaRPr lang="en-GB" dirty="0">
              <a:latin typeface="Consolas" panose="020B0609020204030204" pitchFamily="49" charset="0"/>
            </a:endParaRPr>
          </a:p>
          <a:p>
            <a:pPr lvl="1"/>
            <a:r>
              <a:rPr lang="en-GB" b="1" dirty="0" err="1">
                <a:solidFill>
                  <a:srgbClr val="A22000"/>
                </a:solidFill>
                <a:latin typeface="Consolas" panose="020B0609020204030204" pitchFamily="49" charset="0"/>
              </a:rPr>
              <a:t>statechart</a:t>
            </a:r>
            <a:r>
              <a:rPr lang="en-GB" b="1" dirty="0">
                <a:solidFill>
                  <a:srgbClr val="222222"/>
                </a:solidFill>
                <a:latin typeface="Consolas" panose="020B0609020204030204" pitchFamily="49" charset="0"/>
              </a:rPr>
              <a:t> </a:t>
            </a:r>
            <a:r>
              <a:rPr lang="en-GB" b="1" dirty="0" err="1">
                <a:solidFill>
                  <a:srgbClr val="222222"/>
                </a:solidFill>
                <a:latin typeface="Consolas" panose="020B0609020204030204" pitchFamily="49" charset="0"/>
              </a:rPr>
              <a:t>HelloStateChart</a:t>
            </a:r>
            <a:r>
              <a:rPr lang="en-GB" b="1" dirty="0">
                <a:solidFill>
                  <a:srgbClr val="222222"/>
                </a:solidFill>
                <a:latin typeface="Consolas" panose="020B0609020204030204" pitchFamily="49" charset="0"/>
              </a:rPr>
              <a:t> </a:t>
            </a:r>
            <a:r>
              <a:rPr lang="en-GB" b="1" dirty="0" err="1">
                <a:solidFill>
                  <a:srgbClr val="A22000"/>
                </a:solidFill>
                <a:latin typeface="Consolas" panose="020B0609020204030204" pitchFamily="49" charset="0"/>
              </a:rPr>
              <a:t>init</a:t>
            </a:r>
            <a:r>
              <a:rPr lang="en-GB" b="1" dirty="0">
                <a:solidFill>
                  <a:srgbClr val="222222"/>
                </a:solidFill>
                <a:latin typeface="Consolas" panose="020B0609020204030204" pitchFamily="49" charset="0"/>
              </a:rPr>
              <a:t> </a:t>
            </a:r>
            <a:r>
              <a:rPr lang="en-GB" b="1" dirty="0" err="1">
                <a:solidFill>
                  <a:srgbClr val="222222"/>
                </a:solidFill>
                <a:latin typeface="Consolas" panose="020B0609020204030204" pitchFamily="49" charset="0"/>
              </a:rPr>
              <a:t>HelloState</a:t>
            </a:r>
            <a:r>
              <a:rPr lang="en-GB" b="1" dirty="0">
                <a:solidFill>
                  <a:srgbClr val="222222"/>
                </a:solidFill>
                <a:latin typeface="Consolas" panose="020B0609020204030204" pitchFamily="49" charset="0"/>
              </a:rPr>
              <a:t> {</a:t>
            </a:r>
          </a:p>
          <a:p>
            <a:pPr lvl="1"/>
            <a:endParaRPr lang="en-GB" dirty="0">
              <a:latin typeface="Consolas" panose="020B0609020204030204" pitchFamily="49" charset="0"/>
            </a:endParaRPr>
          </a:p>
          <a:p>
            <a:pPr lvl="2"/>
            <a:r>
              <a:rPr lang="en-GB" b="1" dirty="0">
                <a:solidFill>
                  <a:srgbClr val="A22000"/>
                </a:solidFill>
                <a:latin typeface="Consolas" panose="020B0609020204030204" pitchFamily="49" charset="0"/>
              </a:rPr>
              <a:t>final</a:t>
            </a:r>
            <a:r>
              <a:rPr lang="en-GB" b="1" dirty="0">
                <a:solidFill>
                  <a:srgbClr val="222222"/>
                </a:solidFill>
                <a:latin typeface="Consolas" panose="020B0609020204030204" pitchFamily="49" charset="0"/>
              </a:rPr>
              <a:t> </a:t>
            </a:r>
            <a:r>
              <a:rPr lang="en-GB" b="1" dirty="0">
                <a:solidFill>
                  <a:srgbClr val="A22000"/>
                </a:solidFill>
                <a:latin typeface="Consolas" panose="020B0609020204030204" pitchFamily="49" charset="0"/>
              </a:rPr>
              <a:t>state</a:t>
            </a:r>
            <a:r>
              <a:rPr lang="en-GB" b="1" dirty="0">
                <a:solidFill>
                  <a:srgbClr val="222222"/>
                </a:solidFill>
                <a:latin typeface="Consolas" panose="020B0609020204030204" pitchFamily="49" charset="0"/>
              </a:rPr>
              <a:t> </a:t>
            </a:r>
            <a:r>
              <a:rPr lang="en-GB" b="1" dirty="0" err="1">
                <a:solidFill>
                  <a:srgbClr val="222222"/>
                </a:solidFill>
                <a:latin typeface="Consolas" panose="020B0609020204030204" pitchFamily="49" charset="0"/>
              </a:rPr>
              <a:t>HelloState</a:t>
            </a:r>
            <a:r>
              <a:rPr lang="en-GB" b="1" dirty="0">
                <a:solidFill>
                  <a:srgbClr val="222222"/>
                </a:solidFill>
                <a:latin typeface="Consolas" panose="020B0609020204030204" pitchFamily="49" charset="0"/>
              </a:rPr>
              <a:t> {</a:t>
            </a:r>
          </a:p>
          <a:p>
            <a:pPr lvl="2"/>
            <a:r>
              <a:rPr lang="en-GB" b="1" dirty="0">
                <a:solidFill>
                  <a:srgbClr val="A22000"/>
                </a:solidFill>
                <a:latin typeface="Consolas" panose="020B0609020204030204" pitchFamily="49" charset="0"/>
              </a:rPr>
              <a:t>	on</a:t>
            </a:r>
            <a:r>
              <a:rPr lang="en-GB" b="1" dirty="0">
                <a:solidFill>
                  <a:srgbClr val="222222"/>
                </a:solidFill>
                <a:latin typeface="Consolas" panose="020B0609020204030204" pitchFamily="49" charset="0"/>
              </a:rPr>
              <a:t> </a:t>
            </a:r>
            <a:r>
              <a:rPr lang="en-GB" b="1" dirty="0">
                <a:solidFill>
                  <a:srgbClr val="A22000"/>
                </a:solidFill>
                <a:latin typeface="Consolas" panose="020B0609020204030204" pitchFamily="49" charset="0"/>
              </a:rPr>
              <a:t>entry</a:t>
            </a:r>
            <a:r>
              <a:rPr lang="en-GB" b="1" dirty="0">
                <a:solidFill>
                  <a:srgbClr val="222222"/>
                </a:solidFill>
                <a:latin typeface="Consolas" panose="020B0609020204030204" pitchFamily="49" charset="0"/>
              </a:rPr>
              <a:t> </a:t>
            </a:r>
            <a:r>
              <a:rPr lang="en-GB" b="1" dirty="0" err="1">
                <a:solidFill>
                  <a:srgbClr val="444444"/>
                </a:solidFill>
                <a:latin typeface="Consolas" panose="020B0609020204030204" pitchFamily="49" charset="0"/>
              </a:rPr>
              <a:t>println</a:t>
            </a:r>
            <a:r>
              <a:rPr lang="en-GB" b="1" dirty="0">
                <a:solidFill>
                  <a:srgbClr val="222222"/>
                </a:solidFill>
                <a:latin typeface="Consolas" panose="020B0609020204030204" pitchFamily="49" charset="0"/>
              </a:rPr>
              <a:t> </a:t>
            </a:r>
            <a:r>
              <a:rPr lang="en-GB" b="1" dirty="0">
                <a:solidFill>
                  <a:srgbClr val="548A42"/>
                </a:solidFill>
                <a:latin typeface="Consolas" panose="020B0609020204030204" pitchFamily="49" charset="0"/>
              </a:rPr>
              <a:t>"Hello World!"</a:t>
            </a:r>
          </a:p>
          <a:p>
            <a:pPr lvl="2"/>
            <a:r>
              <a:rPr lang="en-GB" dirty="0">
                <a:solidFill>
                  <a:srgbClr val="222222"/>
                </a:solidFill>
                <a:latin typeface="Consolas" panose="020B0609020204030204" pitchFamily="49" charset="0"/>
              </a:rPr>
              <a:t>}</a:t>
            </a:r>
          </a:p>
          <a:p>
            <a:pPr lvl="1"/>
            <a:r>
              <a:rPr lang="en-GB" dirty="0">
                <a:solidFill>
                  <a:srgbClr val="222222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GB" dirty="0">
                <a:solidFill>
                  <a:srgbClr val="222222"/>
                </a:solidFill>
                <a:latin typeface="Consolas" panose="020B0609020204030204" pitchFamily="49" charset="0"/>
              </a:rPr>
              <a:t>}</a:t>
            </a:r>
          </a:p>
          <a:p>
            <a:endParaRPr lang="en-GB" dirty="0">
              <a:latin typeface="Consolas" panose="020B0609020204030204" pitchFamily="49" charset="0"/>
            </a:endParaRPr>
          </a:p>
          <a:p>
            <a:r>
              <a:rPr lang="en-GB" b="1" dirty="0">
                <a:solidFill>
                  <a:srgbClr val="007F55"/>
                </a:solidFill>
                <a:latin typeface="Consolas" panose="020B0609020204030204" pitchFamily="49" charset="0"/>
              </a:rPr>
              <a:t>configuration</a:t>
            </a:r>
            <a:r>
              <a:rPr lang="en-GB" b="1" dirty="0">
                <a:solidFill>
                  <a:srgbClr val="222222"/>
                </a:solidFill>
                <a:latin typeface="Consolas" panose="020B0609020204030204" pitchFamily="49" charset="0"/>
              </a:rPr>
              <a:t> Hello {</a:t>
            </a:r>
          </a:p>
          <a:p>
            <a:r>
              <a:rPr lang="en-GB" b="1" dirty="0">
                <a:solidFill>
                  <a:srgbClr val="007F55"/>
                </a:solidFill>
                <a:latin typeface="Consolas" panose="020B0609020204030204" pitchFamily="49" charset="0"/>
              </a:rPr>
              <a:t>	instance</a:t>
            </a:r>
            <a:r>
              <a:rPr lang="en-GB" b="1" dirty="0">
                <a:solidFill>
                  <a:srgbClr val="222222"/>
                </a:solidFill>
                <a:latin typeface="Consolas" panose="020B0609020204030204" pitchFamily="49" charset="0"/>
              </a:rPr>
              <a:t> hello : </a:t>
            </a:r>
            <a:r>
              <a:rPr lang="en-GB" b="1" dirty="0" err="1">
                <a:solidFill>
                  <a:srgbClr val="222222"/>
                </a:solidFill>
                <a:latin typeface="Consolas" panose="020B0609020204030204" pitchFamily="49" charset="0"/>
              </a:rPr>
              <a:t>HelloThing</a:t>
            </a:r>
            <a:endParaRPr lang="en-GB" b="1" dirty="0">
              <a:solidFill>
                <a:srgbClr val="222222"/>
              </a:solidFill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srgbClr val="222222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25CB8C3-06AA-4626-8762-E3EE29EE90FC}"/>
              </a:ext>
            </a:extLst>
          </p:cNvPr>
          <p:cNvSpPr/>
          <p:nvPr/>
        </p:nvSpPr>
        <p:spPr>
          <a:xfrm>
            <a:off x="486561" y="1501629"/>
            <a:ext cx="6681131" cy="20301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4D677E3-1877-4F1A-8F4A-8CA953EFAA81}"/>
              </a:ext>
            </a:extLst>
          </p:cNvPr>
          <p:cNvSpPr/>
          <p:nvPr/>
        </p:nvSpPr>
        <p:spPr>
          <a:xfrm>
            <a:off x="418663" y="3823212"/>
            <a:ext cx="6681131" cy="20301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3072CDA-D61E-42ED-A8E6-4BC52C687ACF}"/>
              </a:ext>
            </a:extLst>
          </p:cNvPr>
          <p:cNvSpPr/>
          <p:nvPr/>
        </p:nvSpPr>
        <p:spPr>
          <a:xfrm>
            <a:off x="596400" y="3034788"/>
            <a:ext cx="2608193" cy="20301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2FDFD84-4FD1-4C74-9A37-9DDB444EFE02}"/>
              </a:ext>
            </a:extLst>
          </p:cNvPr>
          <p:cNvSpPr/>
          <p:nvPr/>
        </p:nvSpPr>
        <p:spPr>
          <a:xfrm>
            <a:off x="6178446" y="3061222"/>
            <a:ext cx="853452" cy="20301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37313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11C79E-450E-4A6A-A31F-107322CF1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ThingML</a:t>
            </a:r>
            <a:r>
              <a:rPr lang="en-GB" dirty="0"/>
              <a:t>: Hello World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E9FA48A-4BFB-407C-B35A-E42E2374FA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257" t="49309" r="19163" b="6525"/>
          <a:stretch/>
        </p:blipFill>
        <p:spPr>
          <a:xfrm>
            <a:off x="9219501" y="2281806"/>
            <a:ext cx="1736521" cy="147646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0A9B352-56F6-4414-BCE9-D5CACD476098}"/>
              </a:ext>
            </a:extLst>
          </p:cNvPr>
          <p:cNvSpPr/>
          <p:nvPr/>
        </p:nvSpPr>
        <p:spPr>
          <a:xfrm>
            <a:off x="728530" y="1829735"/>
            <a:ext cx="6096000" cy="39703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spAutoFit/>
          </a:bodyPr>
          <a:lstStyle/>
          <a:p>
            <a:r>
              <a:rPr lang="en-GB" b="1" dirty="0">
                <a:solidFill>
                  <a:srgbClr val="CC8000"/>
                </a:solidFill>
                <a:latin typeface="Consolas" panose="020B0609020204030204" pitchFamily="49" charset="0"/>
              </a:rPr>
              <a:t>thing</a:t>
            </a:r>
            <a:r>
              <a:rPr lang="en-GB" b="1" dirty="0">
                <a:solidFill>
                  <a:srgbClr val="222222"/>
                </a:solidFill>
                <a:latin typeface="Consolas" panose="020B0609020204030204" pitchFamily="49" charset="0"/>
              </a:rPr>
              <a:t> </a:t>
            </a:r>
            <a:r>
              <a:rPr lang="en-GB" b="1" dirty="0" err="1">
                <a:solidFill>
                  <a:srgbClr val="222222"/>
                </a:solidFill>
                <a:latin typeface="Consolas" panose="020B0609020204030204" pitchFamily="49" charset="0"/>
              </a:rPr>
              <a:t>HelloThing</a:t>
            </a:r>
            <a:r>
              <a:rPr lang="en-GB" b="1" dirty="0">
                <a:solidFill>
                  <a:srgbClr val="222222"/>
                </a:solidFill>
                <a:latin typeface="Consolas" panose="020B0609020204030204" pitchFamily="49" charset="0"/>
              </a:rPr>
              <a:t> {</a:t>
            </a:r>
          </a:p>
          <a:p>
            <a:endParaRPr lang="en-GB" dirty="0">
              <a:latin typeface="Consolas" panose="020B0609020204030204" pitchFamily="49" charset="0"/>
            </a:endParaRPr>
          </a:p>
          <a:p>
            <a:pPr lvl="1"/>
            <a:r>
              <a:rPr lang="en-GB" b="1" dirty="0" err="1">
                <a:solidFill>
                  <a:srgbClr val="A22000"/>
                </a:solidFill>
                <a:latin typeface="Consolas" panose="020B0609020204030204" pitchFamily="49" charset="0"/>
              </a:rPr>
              <a:t>statechart</a:t>
            </a:r>
            <a:r>
              <a:rPr lang="en-GB" b="1" dirty="0">
                <a:solidFill>
                  <a:srgbClr val="222222"/>
                </a:solidFill>
                <a:latin typeface="Consolas" panose="020B0609020204030204" pitchFamily="49" charset="0"/>
              </a:rPr>
              <a:t> </a:t>
            </a:r>
            <a:r>
              <a:rPr lang="en-GB" b="1" dirty="0" err="1">
                <a:solidFill>
                  <a:srgbClr val="222222"/>
                </a:solidFill>
                <a:latin typeface="Consolas" panose="020B0609020204030204" pitchFamily="49" charset="0"/>
              </a:rPr>
              <a:t>HelloStateChart</a:t>
            </a:r>
            <a:r>
              <a:rPr lang="en-GB" b="1" dirty="0">
                <a:solidFill>
                  <a:srgbClr val="222222"/>
                </a:solidFill>
                <a:latin typeface="Consolas" panose="020B0609020204030204" pitchFamily="49" charset="0"/>
              </a:rPr>
              <a:t> </a:t>
            </a:r>
            <a:r>
              <a:rPr lang="en-GB" b="1" dirty="0" err="1">
                <a:solidFill>
                  <a:srgbClr val="A22000"/>
                </a:solidFill>
                <a:latin typeface="Consolas" panose="020B0609020204030204" pitchFamily="49" charset="0"/>
              </a:rPr>
              <a:t>init</a:t>
            </a:r>
            <a:r>
              <a:rPr lang="en-GB" b="1" dirty="0">
                <a:solidFill>
                  <a:srgbClr val="222222"/>
                </a:solidFill>
                <a:latin typeface="Consolas" panose="020B0609020204030204" pitchFamily="49" charset="0"/>
              </a:rPr>
              <a:t> </a:t>
            </a:r>
            <a:r>
              <a:rPr lang="en-GB" b="1" dirty="0" err="1">
                <a:solidFill>
                  <a:srgbClr val="222222"/>
                </a:solidFill>
                <a:latin typeface="Consolas" panose="020B0609020204030204" pitchFamily="49" charset="0"/>
              </a:rPr>
              <a:t>HelloState</a:t>
            </a:r>
            <a:r>
              <a:rPr lang="en-GB" b="1" dirty="0">
                <a:solidFill>
                  <a:srgbClr val="222222"/>
                </a:solidFill>
                <a:latin typeface="Consolas" panose="020B0609020204030204" pitchFamily="49" charset="0"/>
              </a:rPr>
              <a:t> {</a:t>
            </a:r>
          </a:p>
          <a:p>
            <a:pPr lvl="1"/>
            <a:endParaRPr lang="en-GB" dirty="0">
              <a:latin typeface="Consolas" panose="020B0609020204030204" pitchFamily="49" charset="0"/>
            </a:endParaRPr>
          </a:p>
          <a:p>
            <a:pPr lvl="2"/>
            <a:r>
              <a:rPr lang="en-GB" b="1" dirty="0">
                <a:solidFill>
                  <a:srgbClr val="A22000"/>
                </a:solidFill>
                <a:latin typeface="Consolas" panose="020B0609020204030204" pitchFamily="49" charset="0"/>
              </a:rPr>
              <a:t>final</a:t>
            </a:r>
            <a:r>
              <a:rPr lang="en-GB" b="1" dirty="0">
                <a:solidFill>
                  <a:srgbClr val="222222"/>
                </a:solidFill>
                <a:latin typeface="Consolas" panose="020B0609020204030204" pitchFamily="49" charset="0"/>
              </a:rPr>
              <a:t> </a:t>
            </a:r>
            <a:r>
              <a:rPr lang="en-GB" b="1" dirty="0">
                <a:solidFill>
                  <a:srgbClr val="A22000"/>
                </a:solidFill>
                <a:latin typeface="Consolas" panose="020B0609020204030204" pitchFamily="49" charset="0"/>
              </a:rPr>
              <a:t>state</a:t>
            </a:r>
            <a:r>
              <a:rPr lang="en-GB" b="1" dirty="0">
                <a:solidFill>
                  <a:srgbClr val="222222"/>
                </a:solidFill>
                <a:latin typeface="Consolas" panose="020B0609020204030204" pitchFamily="49" charset="0"/>
              </a:rPr>
              <a:t> </a:t>
            </a:r>
            <a:r>
              <a:rPr lang="en-GB" b="1" dirty="0" err="1">
                <a:solidFill>
                  <a:srgbClr val="222222"/>
                </a:solidFill>
                <a:latin typeface="Consolas" panose="020B0609020204030204" pitchFamily="49" charset="0"/>
              </a:rPr>
              <a:t>HelloState</a:t>
            </a:r>
            <a:r>
              <a:rPr lang="en-GB" b="1" dirty="0">
                <a:solidFill>
                  <a:srgbClr val="222222"/>
                </a:solidFill>
                <a:latin typeface="Consolas" panose="020B0609020204030204" pitchFamily="49" charset="0"/>
              </a:rPr>
              <a:t> {</a:t>
            </a:r>
          </a:p>
          <a:p>
            <a:pPr lvl="2"/>
            <a:r>
              <a:rPr lang="en-GB" b="1" dirty="0">
                <a:solidFill>
                  <a:srgbClr val="A22000"/>
                </a:solidFill>
                <a:latin typeface="Consolas" panose="020B0609020204030204" pitchFamily="49" charset="0"/>
              </a:rPr>
              <a:t>	on</a:t>
            </a:r>
            <a:r>
              <a:rPr lang="en-GB" b="1" dirty="0">
                <a:solidFill>
                  <a:srgbClr val="222222"/>
                </a:solidFill>
                <a:latin typeface="Consolas" panose="020B0609020204030204" pitchFamily="49" charset="0"/>
              </a:rPr>
              <a:t> </a:t>
            </a:r>
            <a:r>
              <a:rPr lang="en-GB" b="1" dirty="0">
                <a:solidFill>
                  <a:srgbClr val="A22000"/>
                </a:solidFill>
                <a:latin typeface="Consolas" panose="020B0609020204030204" pitchFamily="49" charset="0"/>
              </a:rPr>
              <a:t>entry</a:t>
            </a:r>
            <a:r>
              <a:rPr lang="en-GB" b="1" dirty="0">
                <a:solidFill>
                  <a:srgbClr val="222222"/>
                </a:solidFill>
                <a:latin typeface="Consolas" panose="020B0609020204030204" pitchFamily="49" charset="0"/>
              </a:rPr>
              <a:t> </a:t>
            </a:r>
            <a:r>
              <a:rPr lang="en-GB" b="1" dirty="0" err="1">
                <a:solidFill>
                  <a:srgbClr val="444444"/>
                </a:solidFill>
                <a:latin typeface="Consolas" panose="020B0609020204030204" pitchFamily="49" charset="0"/>
              </a:rPr>
              <a:t>println</a:t>
            </a:r>
            <a:r>
              <a:rPr lang="en-GB" b="1" dirty="0">
                <a:solidFill>
                  <a:srgbClr val="222222"/>
                </a:solidFill>
                <a:latin typeface="Consolas" panose="020B0609020204030204" pitchFamily="49" charset="0"/>
              </a:rPr>
              <a:t> </a:t>
            </a:r>
            <a:r>
              <a:rPr lang="en-GB" b="1" dirty="0">
                <a:solidFill>
                  <a:srgbClr val="548A42"/>
                </a:solidFill>
                <a:latin typeface="Consolas" panose="020B0609020204030204" pitchFamily="49" charset="0"/>
              </a:rPr>
              <a:t>"Hello World!"</a:t>
            </a:r>
          </a:p>
          <a:p>
            <a:pPr lvl="2"/>
            <a:r>
              <a:rPr lang="en-GB" dirty="0">
                <a:solidFill>
                  <a:srgbClr val="222222"/>
                </a:solidFill>
                <a:latin typeface="Consolas" panose="020B0609020204030204" pitchFamily="49" charset="0"/>
              </a:rPr>
              <a:t>}</a:t>
            </a:r>
          </a:p>
          <a:p>
            <a:pPr lvl="1"/>
            <a:r>
              <a:rPr lang="en-GB" dirty="0">
                <a:solidFill>
                  <a:srgbClr val="222222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GB" dirty="0">
                <a:solidFill>
                  <a:srgbClr val="222222"/>
                </a:solidFill>
                <a:latin typeface="Consolas" panose="020B0609020204030204" pitchFamily="49" charset="0"/>
              </a:rPr>
              <a:t>}</a:t>
            </a:r>
          </a:p>
          <a:p>
            <a:endParaRPr lang="en-GB" dirty="0">
              <a:latin typeface="Consolas" panose="020B0609020204030204" pitchFamily="49" charset="0"/>
            </a:endParaRPr>
          </a:p>
          <a:p>
            <a:r>
              <a:rPr lang="en-GB" b="1" dirty="0">
                <a:solidFill>
                  <a:srgbClr val="007F55"/>
                </a:solidFill>
                <a:latin typeface="Consolas" panose="020B0609020204030204" pitchFamily="49" charset="0"/>
              </a:rPr>
              <a:t>configuration</a:t>
            </a:r>
            <a:r>
              <a:rPr lang="en-GB" b="1" dirty="0">
                <a:solidFill>
                  <a:srgbClr val="222222"/>
                </a:solidFill>
                <a:latin typeface="Consolas" panose="020B0609020204030204" pitchFamily="49" charset="0"/>
              </a:rPr>
              <a:t> Hello {</a:t>
            </a:r>
          </a:p>
          <a:p>
            <a:r>
              <a:rPr lang="en-GB" b="1" dirty="0">
                <a:solidFill>
                  <a:srgbClr val="007F55"/>
                </a:solidFill>
                <a:latin typeface="Consolas" panose="020B0609020204030204" pitchFamily="49" charset="0"/>
              </a:rPr>
              <a:t>	instance</a:t>
            </a:r>
            <a:r>
              <a:rPr lang="en-GB" b="1" dirty="0">
                <a:solidFill>
                  <a:srgbClr val="222222"/>
                </a:solidFill>
                <a:latin typeface="Consolas" panose="020B0609020204030204" pitchFamily="49" charset="0"/>
              </a:rPr>
              <a:t> hello : </a:t>
            </a:r>
            <a:r>
              <a:rPr lang="en-GB" b="1" dirty="0" err="1">
                <a:solidFill>
                  <a:srgbClr val="222222"/>
                </a:solidFill>
                <a:latin typeface="Consolas" panose="020B0609020204030204" pitchFamily="49" charset="0"/>
              </a:rPr>
              <a:t>HelloThing</a:t>
            </a:r>
            <a:endParaRPr lang="en-GB" b="1" dirty="0">
              <a:solidFill>
                <a:srgbClr val="222222"/>
              </a:solidFill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srgbClr val="222222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25CB8C3-06AA-4626-8762-E3EE29EE90FC}"/>
              </a:ext>
            </a:extLst>
          </p:cNvPr>
          <p:cNvSpPr/>
          <p:nvPr/>
        </p:nvSpPr>
        <p:spPr>
          <a:xfrm>
            <a:off x="486561" y="1501629"/>
            <a:ext cx="6681131" cy="17091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4D677E3-1877-4F1A-8F4A-8CA953EFAA81}"/>
              </a:ext>
            </a:extLst>
          </p:cNvPr>
          <p:cNvSpPr/>
          <p:nvPr/>
        </p:nvSpPr>
        <p:spPr>
          <a:xfrm>
            <a:off x="418663" y="4144160"/>
            <a:ext cx="6681131" cy="17091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3072CDA-D61E-42ED-A8E6-4BC52C687ACF}"/>
              </a:ext>
            </a:extLst>
          </p:cNvPr>
          <p:cNvSpPr/>
          <p:nvPr/>
        </p:nvSpPr>
        <p:spPr>
          <a:xfrm>
            <a:off x="596401" y="3034788"/>
            <a:ext cx="1081398" cy="20301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2FDFD84-4FD1-4C74-9A37-9DDB444EFE02}"/>
              </a:ext>
            </a:extLst>
          </p:cNvPr>
          <p:cNvSpPr/>
          <p:nvPr/>
        </p:nvSpPr>
        <p:spPr>
          <a:xfrm>
            <a:off x="6178446" y="3061222"/>
            <a:ext cx="853452" cy="20301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58272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11C79E-450E-4A6A-A31F-107322CF1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ThingML</a:t>
            </a:r>
            <a:r>
              <a:rPr lang="en-GB" dirty="0"/>
              <a:t>: Hello World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E9FA48A-4BFB-407C-B35A-E42E2374FA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86" t="4640" r="4140" b="1006"/>
          <a:stretch/>
        </p:blipFill>
        <p:spPr>
          <a:xfrm>
            <a:off x="8934275" y="788566"/>
            <a:ext cx="2419525" cy="315426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0A9B352-56F6-4414-BCE9-D5CACD476098}"/>
              </a:ext>
            </a:extLst>
          </p:cNvPr>
          <p:cNvSpPr/>
          <p:nvPr/>
        </p:nvSpPr>
        <p:spPr>
          <a:xfrm>
            <a:off x="728530" y="1829735"/>
            <a:ext cx="6096000" cy="39703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spAutoFit/>
          </a:bodyPr>
          <a:lstStyle/>
          <a:p>
            <a:r>
              <a:rPr lang="en-GB" b="1" dirty="0">
                <a:solidFill>
                  <a:srgbClr val="CC8000"/>
                </a:solidFill>
                <a:latin typeface="Consolas" panose="020B0609020204030204" pitchFamily="49" charset="0"/>
              </a:rPr>
              <a:t>thing</a:t>
            </a:r>
            <a:r>
              <a:rPr lang="en-GB" b="1" dirty="0">
                <a:solidFill>
                  <a:srgbClr val="222222"/>
                </a:solidFill>
                <a:latin typeface="Consolas" panose="020B0609020204030204" pitchFamily="49" charset="0"/>
              </a:rPr>
              <a:t> </a:t>
            </a:r>
            <a:r>
              <a:rPr lang="en-GB" b="1" dirty="0" err="1">
                <a:solidFill>
                  <a:srgbClr val="222222"/>
                </a:solidFill>
                <a:latin typeface="Consolas" panose="020B0609020204030204" pitchFamily="49" charset="0"/>
              </a:rPr>
              <a:t>HelloThing</a:t>
            </a:r>
            <a:r>
              <a:rPr lang="en-GB" b="1" dirty="0">
                <a:solidFill>
                  <a:srgbClr val="222222"/>
                </a:solidFill>
                <a:latin typeface="Consolas" panose="020B0609020204030204" pitchFamily="49" charset="0"/>
              </a:rPr>
              <a:t> {</a:t>
            </a:r>
          </a:p>
          <a:p>
            <a:endParaRPr lang="en-GB" dirty="0">
              <a:latin typeface="Consolas" panose="020B0609020204030204" pitchFamily="49" charset="0"/>
            </a:endParaRPr>
          </a:p>
          <a:p>
            <a:pPr lvl="1"/>
            <a:r>
              <a:rPr lang="en-GB" b="1" dirty="0" err="1">
                <a:solidFill>
                  <a:srgbClr val="A22000"/>
                </a:solidFill>
                <a:latin typeface="Consolas" panose="020B0609020204030204" pitchFamily="49" charset="0"/>
              </a:rPr>
              <a:t>statechart</a:t>
            </a:r>
            <a:r>
              <a:rPr lang="en-GB" b="1" dirty="0">
                <a:solidFill>
                  <a:srgbClr val="222222"/>
                </a:solidFill>
                <a:latin typeface="Consolas" panose="020B0609020204030204" pitchFamily="49" charset="0"/>
              </a:rPr>
              <a:t> </a:t>
            </a:r>
            <a:r>
              <a:rPr lang="en-GB" b="1" dirty="0" err="1">
                <a:solidFill>
                  <a:srgbClr val="222222"/>
                </a:solidFill>
                <a:latin typeface="Consolas" panose="020B0609020204030204" pitchFamily="49" charset="0"/>
              </a:rPr>
              <a:t>HelloStateChart</a:t>
            </a:r>
            <a:r>
              <a:rPr lang="en-GB" b="1" dirty="0">
                <a:solidFill>
                  <a:srgbClr val="222222"/>
                </a:solidFill>
                <a:latin typeface="Consolas" panose="020B0609020204030204" pitchFamily="49" charset="0"/>
              </a:rPr>
              <a:t> </a:t>
            </a:r>
            <a:r>
              <a:rPr lang="en-GB" b="1" dirty="0" err="1">
                <a:solidFill>
                  <a:srgbClr val="A22000"/>
                </a:solidFill>
                <a:latin typeface="Consolas" panose="020B0609020204030204" pitchFamily="49" charset="0"/>
              </a:rPr>
              <a:t>init</a:t>
            </a:r>
            <a:r>
              <a:rPr lang="en-GB" b="1" dirty="0">
                <a:solidFill>
                  <a:srgbClr val="222222"/>
                </a:solidFill>
                <a:latin typeface="Consolas" panose="020B0609020204030204" pitchFamily="49" charset="0"/>
              </a:rPr>
              <a:t> </a:t>
            </a:r>
            <a:r>
              <a:rPr lang="en-GB" b="1" dirty="0" err="1">
                <a:solidFill>
                  <a:srgbClr val="222222"/>
                </a:solidFill>
                <a:latin typeface="Consolas" panose="020B0609020204030204" pitchFamily="49" charset="0"/>
              </a:rPr>
              <a:t>HelloState</a:t>
            </a:r>
            <a:r>
              <a:rPr lang="en-GB" b="1" dirty="0">
                <a:solidFill>
                  <a:srgbClr val="222222"/>
                </a:solidFill>
                <a:latin typeface="Consolas" panose="020B0609020204030204" pitchFamily="49" charset="0"/>
              </a:rPr>
              <a:t> {</a:t>
            </a:r>
          </a:p>
          <a:p>
            <a:pPr lvl="1"/>
            <a:endParaRPr lang="en-GB" dirty="0">
              <a:latin typeface="Consolas" panose="020B0609020204030204" pitchFamily="49" charset="0"/>
            </a:endParaRPr>
          </a:p>
          <a:p>
            <a:pPr lvl="2"/>
            <a:r>
              <a:rPr lang="en-GB" b="1" dirty="0">
                <a:solidFill>
                  <a:srgbClr val="A22000"/>
                </a:solidFill>
                <a:latin typeface="Consolas" panose="020B0609020204030204" pitchFamily="49" charset="0"/>
              </a:rPr>
              <a:t>final</a:t>
            </a:r>
            <a:r>
              <a:rPr lang="en-GB" b="1" dirty="0">
                <a:solidFill>
                  <a:srgbClr val="222222"/>
                </a:solidFill>
                <a:latin typeface="Consolas" panose="020B0609020204030204" pitchFamily="49" charset="0"/>
              </a:rPr>
              <a:t> </a:t>
            </a:r>
            <a:r>
              <a:rPr lang="en-GB" b="1" dirty="0">
                <a:solidFill>
                  <a:srgbClr val="A22000"/>
                </a:solidFill>
                <a:latin typeface="Consolas" panose="020B0609020204030204" pitchFamily="49" charset="0"/>
              </a:rPr>
              <a:t>state</a:t>
            </a:r>
            <a:r>
              <a:rPr lang="en-GB" b="1" dirty="0">
                <a:solidFill>
                  <a:srgbClr val="222222"/>
                </a:solidFill>
                <a:latin typeface="Consolas" panose="020B0609020204030204" pitchFamily="49" charset="0"/>
              </a:rPr>
              <a:t> </a:t>
            </a:r>
            <a:r>
              <a:rPr lang="en-GB" b="1" dirty="0" err="1">
                <a:solidFill>
                  <a:srgbClr val="222222"/>
                </a:solidFill>
                <a:latin typeface="Consolas" panose="020B0609020204030204" pitchFamily="49" charset="0"/>
              </a:rPr>
              <a:t>HelloState</a:t>
            </a:r>
            <a:r>
              <a:rPr lang="en-GB" b="1" dirty="0">
                <a:solidFill>
                  <a:srgbClr val="222222"/>
                </a:solidFill>
                <a:latin typeface="Consolas" panose="020B0609020204030204" pitchFamily="49" charset="0"/>
              </a:rPr>
              <a:t> {</a:t>
            </a:r>
          </a:p>
          <a:p>
            <a:pPr lvl="2"/>
            <a:r>
              <a:rPr lang="en-GB" b="1" dirty="0">
                <a:solidFill>
                  <a:srgbClr val="A22000"/>
                </a:solidFill>
                <a:latin typeface="Consolas" panose="020B0609020204030204" pitchFamily="49" charset="0"/>
              </a:rPr>
              <a:t>	on</a:t>
            </a:r>
            <a:r>
              <a:rPr lang="en-GB" b="1" dirty="0">
                <a:solidFill>
                  <a:srgbClr val="222222"/>
                </a:solidFill>
                <a:latin typeface="Consolas" panose="020B0609020204030204" pitchFamily="49" charset="0"/>
              </a:rPr>
              <a:t> </a:t>
            </a:r>
            <a:r>
              <a:rPr lang="en-GB" b="1" dirty="0">
                <a:solidFill>
                  <a:srgbClr val="A22000"/>
                </a:solidFill>
                <a:latin typeface="Consolas" panose="020B0609020204030204" pitchFamily="49" charset="0"/>
              </a:rPr>
              <a:t>entry</a:t>
            </a:r>
            <a:r>
              <a:rPr lang="en-GB" b="1" dirty="0">
                <a:solidFill>
                  <a:srgbClr val="222222"/>
                </a:solidFill>
                <a:latin typeface="Consolas" panose="020B0609020204030204" pitchFamily="49" charset="0"/>
              </a:rPr>
              <a:t> </a:t>
            </a:r>
            <a:r>
              <a:rPr lang="en-GB" b="1" dirty="0" err="1">
                <a:solidFill>
                  <a:srgbClr val="444444"/>
                </a:solidFill>
                <a:latin typeface="Consolas" panose="020B0609020204030204" pitchFamily="49" charset="0"/>
              </a:rPr>
              <a:t>println</a:t>
            </a:r>
            <a:r>
              <a:rPr lang="en-GB" b="1" dirty="0">
                <a:solidFill>
                  <a:srgbClr val="222222"/>
                </a:solidFill>
                <a:latin typeface="Consolas" panose="020B0609020204030204" pitchFamily="49" charset="0"/>
              </a:rPr>
              <a:t> </a:t>
            </a:r>
            <a:r>
              <a:rPr lang="en-GB" b="1" dirty="0">
                <a:solidFill>
                  <a:srgbClr val="548A42"/>
                </a:solidFill>
                <a:latin typeface="Consolas" panose="020B0609020204030204" pitchFamily="49" charset="0"/>
              </a:rPr>
              <a:t>"Hello World!"</a:t>
            </a:r>
          </a:p>
          <a:p>
            <a:pPr lvl="2"/>
            <a:r>
              <a:rPr lang="en-GB" dirty="0">
                <a:solidFill>
                  <a:srgbClr val="222222"/>
                </a:solidFill>
                <a:latin typeface="Consolas" panose="020B0609020204030204" pitchFamily="49" charset="0"/>
              </a:rPr>
              <a:t>}</a:t>
            </a:r>
          </a:p>
          <a:p>
            <a:pPr lvl="1"/>
            <a:r>
              <a:rPr lang="en-GB" dirty="0">
                <a:solidFill>
                  <a:srgbClr val="222222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GB" dirty="0">
                <a:solidFill>
                  <a:srgbClr val="222222"/>
                </a:solidFill>
                <a:latin typeface="Consolas" panose="020B0609020204030204" pitchFamily="49" charset="0"/>
              </a:rPr>
              <a:t>}</a:t>
            </a:r>
          </a:p>
          <a:p>
            <a:endParaRPr lang="en-GB" dirty="0">
              <a:latin typeface="Consolas" panose="020B0609020204030204" pitchFamily="49" charset="0"/>
            </a:endParaRPr>
          </a:p>
          <a:p>
            <a:r>
              <a:rPr lang="en-GB" b="1" dirty="0">
                <a:solidFill>
                  <a:srgbClr val="007F55"/>
                </a:solidFill>
                <a:latin typeface="Consolas" panose="020B0609020204030204" pitchFamily="49" charset="0"/>
              </a:rPr>
              <a:t>configuration</a:t>
            </a:r>
            <a:r>
              <a:rPr lang="en-GB" b="1" dirty="0">
                <a:solidFill>
                  <a:srgbClr val="222222"/>
                </a:solidFill>
                <a:latin typeface="Consolas" panose="020B0609020204030204" pitchFamily="49" charset="0"/>
              </a:rPr>
              <a:t> Hello {</a:t>
            </a:r>
          </a:p>
          <a:p>
            <a:r>
              <a:rPr lang="en-GB" b="1" dirty="0">
                <a:solidFill>
                  <a:srgbClr val="007F55"/>
                </a:solidFill>
                <a:latin typeface="Consolas" panose="020B0609020204030204" pitchFamily="49" charset="0"/>
              </a:rPr>
              <a:t>	instance</a:t>
            </a:r>
            <a:r>
              <a:rPr lang="en-GB" b="1" dirty="0">
                <a:solidFill>
                  <a:srgbClr val="222222"/>
                </a:solidFill>
                <a:latin typeface="Consolas" panose="020B0609020204030204" pitchFamily="49" charset="0"/>
              </a:rPr>
              <a:t> hello : </a:t>
            </a:r>
            <a:r>
              <a:rPr lang="en-GB" b="1" dirty="0" err="1">
                <a:solidFill>
                  <a:srgbClr val="222222"/>
                </a:solidFill>
                <a:latin typeface="Consolas" panose="020B0609020204030204" pitchFamily="49" charset="0"/>
              </a:rPr>
              <a:t>HelloThing</a:t>
            </a:r>
            <a:endParaRPr lang="en-GB" b="1" dirty="0">
              <a:solidFill>
                <a:srgbClr val="222222"/>
              </a:solidFill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srgbClr val="222222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25CB8C3-06AA-4626-8762-E3EE29EE90FC}"/>
              </a:ext>
            </a:extLst>
          </p:cNvPr>
          <p:cNvSpPr/>
          <p:nvPr/>
        </p:nvSpPr>
        <p:spPr>
          <a:xfrm>
            <a:off x="486561" y="1501629"/>
            <a:ext cx="6681131" cy="9227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4D677E3-1877-4F1A-8F4A-8CA953EFAA81}"/>
              </a:ext>
            </a:extLst>
          </p:cNvPr>
          <p:cNvSpPr/>
          <p:nvPr/>
        </p:nvSpPr>
        <p:spPr>
          <a:xfrm>
            <a:off x="418663" y="4370664"/>
            <a:ext cx="6681131" cy="14826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16038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11C79E-450E-4A6A-A31F-107322CF1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ThingML</a:t>
            </a:r>
            <a:r>
              <a:rPr lang="en-GB" dirty="0"/>
              <a:t>: Hello World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E9FA48A-4BFB-407C-B35A-E42E2374FA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86" t="4640" r="4140" b="1006"/>
          <a:stretch/>
        </p:blipFill>
        <p:spPr>
          <a:xfrm>
            <a:off x="8934275" y="788566"/>
            <a:ext cx="2419525" cy="315426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0A9B352-56F6-4414-BCE9-D5CACD476098}"/>
              </a:ext>
            </a:extLst>
          </p:cNvPr>
          <p:cNvSpPr/>
          <p:nvPr/>
        </p:nvSpPr>
        <p:spPr>
          <a:xfrm>
            <a:off x="728530" y="1829735"/>
            <a:ext cx="6096000" cy="39703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spAutoFit/>
          </a:bodyPr>
          <a:lstStyle/>
          <a:p>
            <a:r>
              <a:rPr lang="en-GB" b="1" dirty="0">
                <a:solidFill>
                  <a:srgbClr val="CC8000"/>
                </a:solidFill>
                <a:latin typeface="Consolas" panose="020B0609020204030204" pitchFamily="49" charset="0"/>
              </a:rPr>
              <a:t>thing</a:t>
            </a:r>
            <a:r>
              <a:rPr lang="en-GB" b="1" dirty="0">
                <a:solidFill>
                  <a:srgbClr val="222222"/>
                </a:solidFill>
                <a:latin typeface="Consolas" panose="020B0609020204030204" pitchFamily="49" charset="0"/>
              </a:rPr>
              <a:t> </a:t>
            </a:r>
            <a:r>
              <a:rPr lang="en-GB" b="1" dirty="0" err="1">
                <a:solidFill>
                  <a:srgbClr val="222222"/>
                </a:solidFill>
                <a:latin typeface="Consolas" panose="020B0609020204030204" pitchFamily="49" charset="0"/>
              </a:rPr>
              <a:t>HelloThing</a:t>
            </a:r>
            <a:r>
              <a:rPr lang="en-GB" b="1" dirty="0">
                <a:solidFill>
                  <a:srgbClr val="222222"/>
                </a:solidFill>
                <a:latin typeface="Consolas" panose="020B0609020204030204" pitchFamily="49" charset="0"/>
              </a:rPr>
              <a:t> {</a:t>
            </a:r>
          </a:p>
          <a:p>
            <a:endParaRPr lang="en-GB" dirty="0">
              <a:latin typeface="Consolas" panose="020B0609020204030204" pitchFamily="49" charset="0"/>
            </a:endParaRPr>
          </a:p>
          <a:p>
            <a:pPr lvl="1"/>
            <a:r>
              <a:rPr lang="en-GB" b="1" dirty="0" err="1">
                <a:solidFill>
                  <a:srgbClr val="A22000"/>
                </a:solidFill>
                <a:latin typeface="Consolas" panose="020B0609020204030204" pitchFamily="49" charset="0"/>
              </a:rPr>
              <a:t>statechart</a:t>
            </a:r>
            <a:r>
              <a:rPr lang="en-GB" b="1" dirty="0">
                <a:solidFill>
                  <a:srgbClr val="222222"/>
                </a:solidFill>
                <a:latin typeface="Consolas" panose="020B0609020204030204" pitchFamily="49" charset="0"/>
              </a:rPr>
              <a:t> </a:t>
            </a:r>
            <a:r>
              <a:rPr lang="en-GB" b="1" dirty="0" err="1">
                <a:solidFill>
                  <a:srgbClr val="222222"/>
                </a:solidFill>
                <a:latin typeface="Consolas" panose="020B0609020204030204" pitchFamily="49" charset="0"/>
              </a:rPr>
              <a:t>HelloStateChart</a:t>
            </a:r>
            <a:r>
              <a:rPr lang="en-GB" b="1" dirty="0">
                <a:solidFill>
                  <a:srgbClr val="222222"/>
                </a:solidFill>
                <a:latin typeface="Consolas" panose="020B0609020204030204" pitchFamily="49" charset="0"/>
              </a:rPr>
              <a:t> </a:t>
            </a:r>
            <a:r>
              <a:rPr lang="en-GB" b="1" dirty="0" err="1">
                <a:solidFill>
                  <a:srgbClr val="A22000"/>
                </a:solidFill>
                <a:latin typeface="Consolas" panose="020B0609020204030204" pitchFamily="49" charset="0"/>
              </a:rPr>
              <a:t>init</a:t>
            </a:r>
            <a:r>
              <a:rPr lang="en-GB" b="1" dirty="0">
                <a:solidFill>
                  <a:srgbClr val="222222"/>
                </a:solidFill>
                <a:latin typeface="Consolas" panose="020B0609020204030204" pitchFamily="49" charset="0"/>
              </a:rPr>
              <a:t> </a:t>
            </a:r>
            <a:r>
              <a:rPr lang="en-GB" b="1" dirty="0" err="1">
                <a:solidFill>
                  <a:srgbClr val="222222"/>
                </a:solidFill>
                <a:latin typeface="Consolas" panose="020B0609020204030204" pitchFamily="49" charset="0"/>
              </a:rPr>
              <a:t>HelloState</a:t>
            </a:r>
            <a:r>
              <a:rPr lang="en-GB" b="1" dirty="0">
                <a:solidFill>
                  <a:srgbClr val="222222"/>
                </a:solidFill>
                <a:latin typeface="Consolas" panose="020B0609020204030204" pitchFamily="49" charset="0"/>
              </a:rPr>
              <a:t> {</a:t>
            </a:r>
          </a:p>
          <a:p>
            <a:pPr lvl="1"/>
            <a:endParaRPr lang="en-GB" dirty="0">
              <a:latin typeface="Consolas" panose="020B0609020204030204" pitchFamily="49" charset="0"/>
            </a:endParaRPr>
          </a:p>
          <a:p>
            <a:pPr lvl="2"/>
            <a:r>
              <a:rPr lang="en-GB" b="1" dirty="0">
                <a:solidFill>
                  <a:srgbClr val="A22000"/>
                </a:solidFill>
                <a:latin typeface="Consolas" panose="020B0609020204030204" pitchFamily="49" charset="0"/>
              </a:rPr>
              <a:t>final</a:t>
            </a:r>
            <a:r>
              <a:rPr lang="en-GB" b="1" dirty="0">
                <a:solidFill>
                  <a:srgbClr val="222222"/>
                </a:solidFill>
                <a:latin typeface="Consolas" panose="020B0609020204030204" pitchFamily="49" charset="0"/>
              </a:rPr>
              <a:t> </a:t>
            </a:r>
            <a:r>
              <a:rPr lang="en-GB" b="1" dirty="0">
                <a:solidFill>
                  <a:srgbClr val="A22000"/>
                </a:solidFill>
                <a:latin typeface="Consolas" panose="020B0609020204030204" pitchFamily="49" charset="0"/>
              </a:rPr>
              <a:t>state</a:t>
            </a:r>
            <a:r>
              <a:rPr lang="en-GB" b="1" dirty="0">
                <a:solidFill>
                  <a:srgbClr val="222222"/>
                </a:solidFill>
                <a:latin typeface="Consolas" panose="020B0609020204030204" pitchFamily="49" charset="0"/>
              </a:rPr>
              <a:t> </a:t>
            </a:r>
            <a:r>
              <a:rPr lang="en-GB" b="1" dirty="0" err="1">
                <a:solidFill>
                  <a:srgbClr val="222222"/>
                </a:solidFill>
                <a:latin typeface="Consolas" panose="020B0609020204030204" pitchFamily="49" charset="0"/>
              </a:rPr>
              <a:t>HelloState</a:t>
            </a:r>
            <a:r>
              <a:rPr lang="en-GB" b="1" dirty="0">
                <a:solidFill>
                  <a:srgbClr val="222222"/>
                </a:solidFill>
                <a:latin typeface="Consolas" panose="020B0609020204030204" pitchFamily="49" charset="0"/>
              </a:rPr>
              <a:t> {</a:t>
            </a:r>
          </a:p>
          <a:p>
            <a:pPr lvl="2"/>
            <a:r>
              <a:rPr lang="en-GB" b="1" dirty="0">
                <a:solidFill>
                  <a:srgbClr val="A22000"/>
                </a:solidFill>
                <a:latin typeface="Consolas" panose="020B0609020204030204" pitchFamily="49" charset="0"/>
              </a:rPr>
              <a:t>	on</a:t>
            </a:r>
            <a:r>
              <a:rPr lang="en-GB" b="1" dirty="0">
                <a:solidFill>
                  <a:srgbClr val="222222"/>
                </a:solidFill>
                <a:latin typeface="Consolas" panose="020B0609020204030204" pitchFamily="49" charset="0"/>
              </a:rPr>
              <a:t> </a:t>
            </a:r>
            <a:r>
              <a:rPr lang="en-GB" b="1" dirty="0">
                <a:solidFill>
                  <a:srgbClr val="A22000"/>
                </a:solidFill>
                <a:latin typeface="Consolas" panose="020B0609020204030204" pitchFamily="49" charset="0"/>
              </a:rPr>
              <a:t>entry</a:t>
            </a:r>
            <a:r>
              <a:rPr lang="en-GB" b="1" dirty="0">
                <a:solidFill>
                  <a:srgbClr val="222222"/>
                </a:solidFill>
                <a:latin typeface="Consolas" panose="020B0609020204030204" pitchFamily="49" charset="0"/>
              </a:rPr>
              <a:t> </a:t>
            </a:r>
            <a:r>
              <a:rPr lang="en-GB" b="1" dirty="0" err="1">
                <a:solidFill>
                  <a:srgbClr val="444444"/>
                </a:solidFill>
                <a:latin typeface="Consolas" panose="020B0609020204030204" pitchFamily="49" charset="0"/>
              </a:rPr>
              <a:t>println</a:t>
            </a:r>
            <a:r>
              <a:rPr lang="en-GB" b="1" dirty="0">
                <a:solidFill>
                  <a:srgbClr val="222222"/>
                </a:solidFill>
                <a:latin typeface="Consolas" panose="020B0609020204030204" pitchFamily="49" charset="0"/>
              </a:rPr>
              <a:t> </a:t>
            </a:r>
            <a:r>
              <a:rPr lang="en-GB" b="1" dirty="0">
                <a:solidFill>
                  <a:srgbClr val="548A42"/>
                </a:solidFill>
                <a:latin typeface="Consolas" panose="020B0609020204030204" pitchFamily="49" charset="0"/>
              </a:rPr>
              <a:t>"Hello World!"</a:t>
            </a:r>
          </a:p>
          <a:p>
            <a:pPr lvl="2"/>
            <a:r>
              <a:rPr lang="en-GB" dirty="0">
                <a:solidFill>
                  <a:srgbClr val="222222"/>
                </a:solidFill>
                <a:latin typeface="Consolas" panose="020B0609020204030204" pitchFamily="49" charset="0"/>
              </a:rPr>
              <a:t>}</a:t>
            </a:r>
          </a:p>
          <a:p>
            <a:pPr lvl="1"/>
            <a:r>
              <a:rPr lang="en-GB" dirty="0">
                <a:solidFill>
                  <a:srgbClr val="222222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GB" dirty="0">
                <a:solidFill>
                  <a:srgbClr val="222222"/>
                </a:solidFill>
                <a:latin typeface="Consolas" panose="020B0609020204030204" pitchFamily="49" charset="0"/>
              </a:rPr>
              <a:t>}</a:t>
            </a:r>
          </a:p>
          <a:p>
            <a:endParaRPr lang="en-GB" dirty="0">
              <a:latin typeface="Consolas" panose="020B0609020204030204" pitchFamily="49" charset="0"/>
            </a:endParaRPr>
          </a:p>
          <a:p>
            <a:r>
              <a:rPr lang="en-GB" b="1" dirty="0">
                <a:solidFill>
                  <a:srgbClr val="007F55"/>
                </a:solidFill>
                <a:latin typeface="Consolas" panose="020B0609020204030204" pitchFamily="49" charset="0"/>
              </a:rPr>
              <a:t>configuration</a:t>
            </a:r>
            <a:r>
              <a:rPr lang="en-GB" b="1" dirty="0">
                <a:solidFill>
                  <a:srgbClr val="222222"/>
                </a:solidFill>
                <a:latin typeface="Consolas" panose="020B0609020204030204" pitchFamily="49" charset="0"/>
              </a:rPr>
              <a:t> Hello {</a:t>
            </a:r>
          </a:p>
          <a:p>
            <a:r>
              <a:rPr lang="en-GB" b="1" dirty="0">
                <a:solidFill>
                  <a:srgbClr val="007F55"/>
                </a:solidFill>
                <a:latin typeface="Consolas" panose="020B0609020204030204" pitchFamily="49" charset="0"/>
              </a:rPr>
              <a:t>	instance</a:t>
            </a:r>
            <a:r>
              <a:rPr lang="en-GB" b="1" dirty="0">
                <a:solidFill>
                  <a:srgbClr val="222222"/>
                </a:solidFill>
                <a:latin typeface="Consolas" panose="020B0609020204030204" pitchFamily="49" charset="0"/>
              </a:rPr>
              <a:t> hello : </a:t>
            </a:r>
            <a:r>
              <a:rPr lang="en-GB" b="1" dirty="0" err="1">
                <a:solidFill>
                  <a:srgbClr val="222222"/>
                </a:solidFill>
                <a:latin typeface="Consolas" panose="020B0609020204030204" pitchFamily="49" charset="0"/>
              </a:rPr>
              <a:t>HelloThing</a:t>
            </a:r>
            <a:endParaRPr lang="en-GB" b="1" dirty="0">
              <a:solidFill>
                <a:srgbClr val="222222"/>
              </a:solidFill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srgbClr val="222222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4D677E3-1877-4F1A-8F4A-8CA953EFAA81}"/>
              </a:ext>
            </a:extLst>
          </p:cNvPr>
          <p:cNvSpPr/>
          <p:nvPr/>
        </p:nvSpPr>
        <p:spPr>
          <a:xfrm>
            <a:off x="418663" y="4764947"/>
            <a:ext cx="6681131" cy="1088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6035B42-762B-4836-9ACF-7B9F1A7841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9821" y="2404974"/>
            <a:ext cx="1247775" cy="857250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183439C-61EE-412D-B1C4-E7681BBE0843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8547596" y="2833599"/>
            <a:ext cx="478085" cy="0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970890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11C79E-450E-4A6A-A31F-107322CF1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ThingML</a:t>
            </a:r>
            <a:r>
              <a:rPr lang="en-GB" dirty="0"/>
              <a:t>: Hello World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E9FA48A-4BFB-407C-B35A-E42E2374FA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5520" y="633236"/>
            <a:ext cx="2647950" cy="334327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0A9B352-56F6-4414-BCE9-D5CACD476098}"/>
              </a:ext>
            </a:extLst>
          </p:cNvPr>
          <p:cNvSpPr/>
          <p:nvPr/>
        </p:nvSpPr>
        <p:spPr>
          <a:xfrm>
            <a:off x="728530" y="1829735"/>
            <a:ext cx="6096000" cy="39703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spAutoFit/>
          </a:bodyPr>
          <a:lstStyle/>
          <a:p>
            <a:r>
              <a:rPr lang="en-GB" b="1" dirty="0">
                <a:solidFill>
                  <a:srgbClr val="CC8000"/>
                </a:solidFill>
                <a:latin typeface="Consolas" panose="020B0609020204030204" pitchFamily="49" charset="0"/>
              </a:rPr>
              <a:t>thing</a:t>
            </a:r>
            <a:r>
              <a:rPr lang="en-GB" b="1" dirty="0">
                <a:solidFill>
                  <a:srgbClr val="222222"/>
                </a:solidFill>
                <a:latin typeface="Consolas" panose="020B0609020204030204" pitchFamily="49" charset="0"/>
              </a:rPr>
              <a:t> </a:t>
            </a:r>
            <a:r>
              <a:rPr lang="en-GB" b="1" dirty="0" err="1">
                <a:solidFill>
                  <a:srgbClr val="222222"/>
                </a:solidFill>
                <a:latin typeface="Consolas" panose="020B0609020204030204" pitchFamily="49" charset="0"/>
              </a:rPr>
              <a:t>HelloThing</a:t>
            </a:r>
            <a:r>
              <a:rPr lang="en-GB" b="1" dirty="0">
                <a:solidFill>
                  <a:srgbClr val="222222"/>
                </a:solidFill>
                <a:latin typeface="Consolas" panose="020B0609020204030204" pitchFamily="49" charset="0"/>
              </a:rPr>
              <a:t> {</a:t>
            </a:r>
          </a:p>
          <a:p>
            <a:endParaRPr lang="en-GB" dirty="0">
              <a:latin typeface="Consolas" panose="020B0609020204030204" pitchFamily="49" charset="0"/>
            </a:endParaRPr>
          </a:p>
          <a:p>
            <a:pPr lvl="1"/>
            <a:r>
              <a:rPr lang="en-GB" b="1" dirty="0" err="1">
                <a:solidFill>
                  <a:srgbClr val="A22000"/>
                </a:solidFill>
                <a:latin typeface="Consolas" panose="020B0609020204030204" pitchFamily="49" charset="0"/>
              </a:rPr>
              <a:t>statechart</a:t>
            </a:r>
            <a:r>
              <a:rPr lang="en-GB" b="1" dirty="0">
                <a:solidFill>
                  <a:srgbClr val="222222"/>
                </a:solidFill>
                <a:latin typeface="Consolas" panose="020B0609020204030204" pitchFamily="49" charset="0"/>
              </a:rPr>
              <a:t> </a:t>
            </a:r>
            <a:r>
              <a:rPr lang="en-GB" b="1" dirty="0" err="1">
                <a:solidFill>
                  <a:srgbClr val="222222"/>
                </a:solidFill>
                <a:latin typeface="Consolas" panose="020B0609020204030204" pitchFamily="49" charset="0"/>
              </a:rPr>
              <a:t>HelloStateChart</a:t>
            </a:r>
            <a:r>
              <a:rPr lang="en-GB" b="1" dirty="0">
                <a:solidFill>
                  <a:srgbClr val="222222"/>
                </a:solidFill>
                <a:latin typeface="Consolas" panose="020B0609020204030204" pitchFamily="49" charset="0"/>
              </a:rPr>
              <a:t> </a:t>
            </a:r>
            <a:r>
              <a:rPr lang="en-GB" b="1" dirty="0" err="1">
                <a:solidFill>
                  <a:srgbClr val="A22000"/>
                </a:solidFill>
                <a:latin typeface="Consolas" panose="020B0609020204030204" pitchFamily="49" charset="0"/>
              </a:rPr>
              <a:t>init</a:t>
            </a:r>
            <a:r>
              <a:rPr lang="en-GB" b="1" dirty="0">
                <a:solidFill>
                  <a:srgbClr val="222222"/>
                </a:solidFill>
                <a:latin typeface="Consolas" panose="020B0609020204030204" pitchFamily="49" charset="0"/>
              </a:rPr>
              <a:t> </a:t>
            </a:r>
            <a:r>
              <a:rPr lang="en-GB" b="1" dirty="0" err="1">
                <a:solidFill>
                  <a:srgbClr val="222222"/>
                </a:solidFill>
                <a:latin typeface="Consolas" panose="020B0609020204030204" pitchFamily="49" charset="0"/>
              </a:rPr>
              <a:t>HelloState</a:t>
            </a:r>
            <a:r>
              <a:rPr lang="en-GB" b="1" dirty="0">
                <a:solidFill>
                  <a:srgbClr val="222222"/>
                </a:solidFill>
                <a:latin typeface="Consolas" panose="020B0609020204030204" pitchFamily="49" charset="0"/>
              </a:rPr>
              <a:t> {</a:t>
            </a:r>
          </a:p>
          <a:p>
            <a:pPr lvl="1"/>
            <a:endParaRPr lang="en-GB" dirty="0">
              <a:latin typeface="Consolas" panose="020B0609020204030204" pitchFamily="49" charset="0"/>
            </a:endParaRPr>
          </a:p>
          <a:p>
            <a:pPr lvl="2"/>
            <a:r>
              <a:rPr lang="en-GB" b="1" dirty="0">
                <a:solidFill>
                  <a:srgbClr val="A22000"/>
                </a:solidFill>
                <a:latin typeface="Consolas" panose="020B0609020204030204" pitchFamily="49" charset="0"/>
              </a:rPr>
              <a:t>final</a:t>
            </a:r>
            <a:r>
              <a:rPr lang="en-GB" b="1" dirty="0">
                <a:solidFill>
                  <a:srgbClr val="222222"/>
                </a:solidFill>
                <a:latin typeface="Consolas" panose="020B0609020204030204" pitchFamily="49" charset="0"/>
              </a:rPr>
              <a:t> </a:t>
            </a:r>
            <a:r>
              <a:rPr lang="en-GB" b="1" dirty="0">
                <a:solidFill>
                  <a:srgbClr val="A22000"/>
                </a:solidFill>
                <a:latin typeface="Consolas" panose="020B0609020204030204" pitchFamily="49" charset="0"/>
              </a:rPr>
              <a:t>state</a:t>
            </a:r>
            <a:r>
              <a:rPr lang="en-GB" b="1" dirty="0">
                <a:solidFill>
                  <a:srgbClr val="222222"/>
                </a:solidFill>
                <a:latin typeface="Consolas" panose="020B0609020204030204" pitchFamily="49" charset="0"/>
              </a:rPr>
              <a:t> </a:t>
            </a:r>
            <a:r>
              <a:rPr lang="en-GB" b="1" dirty="0" err="1">
                <a:solidFill>
                  <a:srgbClr val="222222"/>
                </a:solidFill>
                <a:latin typeface="Consolas" panose="020B0609020204030204" pitchFamily="49" charset="0"/>
              </a:rPr>
              <a:t>HelloState</a:t>
            </a:r>
            <a:r>
              <a:rPr lang="en-GB" b="1" dirty="0">
                <a:solidFill>
                  <a:srgbClr val="222222"/>
                </a:solidFill>
                <a:latin typeface="Consolas" panose="020B0609020204030204" pitchFamily="49" charset="0"/>
              </a:rPr>
              <a:t> {</a:t>
            </a:r>
          </a:p>
          <a:p>
            <a:pPr lvl="2"/>
            <a:r>
              <a:rPr lang="en-GB" b="1" dirty="0">
                <a:solidFill>
                  <a:srgbClr val="A22000"/>
                </a:solidFill>
                <a:latin typeface="Consolas" panose="020B0609020204030204" pitchFamily="49" charset="0"/>
              </a:rPr>
              <a:t>	on</a:t>
            </a:r>
            <a:r>
              <a:rPr lang="en-GB" b="1" dirty="0">
                <a:solidFill>
                  <a:srgbClr val="222222"/>
                </a:solidFill>
                <a:latin typeface="Consolas" panose="020B0609020204030204" pitchFamily="49" charset="0"/>
              </a:rPr>
              <a:t> </a:t>
            </a:r>
            <a:r>
              <a:rPr lang="en-GB" b="1" dirty="0">
                <a:solidFill>
                  <a:srgbClr val="A22000"/>
                </a:solidFill>
                <a:latin typeface="Consolas" panose="020B0609020204030204" pitchFamily="49" charset="0"/>
              </a:rPr>
              <a:t>entry</a:t>
            </a:r>
            <a:r>
              <a:rPr lang="en-GB" b="1" dirty="0">
                <a:solidFill>
                  <a:srgbClr val="222222"/>
                </a:solidFill>
                <a:latin typeface="Consolas" panose="020B0609020204030204" pitchFamily="49" charset="0"/>
              </a:rPr>
              <a:t> </a:t>
            </a:r>
            <a:r>
              <a:rPr lang="en-GB" b="1" dirty="0" err="1">
                <a:solidFill>
                  <a:srgbClr val="444444"/>
                </a:solidFill>
                <a:latin typeface="Consolas" panose="020B0609020204030204" pitchFamily="49" charset="0"/>
              </a:rPr>
              <a:t>println</a:t>
            </a:r>
            <a:r>
              <a:rPr lang="en-GB" b="1" dirty="0">
                <a:solidFill>
                  <a:srgbClr val="222222"/>
                </a:solidFill>
                <a:latin typeface="Consolas" panose="020B0609020204030204" pitchFamily="49" charset="0"/>
              </a:rPr>
              <a:t> </a:t>
            </a:r>
            <a:r>
              <a:rPr lang="en-GB" b="1" dirty="0">
                <a:solidFill>
                  <a:srgbClr val="548A42"/>
                </a:solidFill>
                <a:latin typeface="Consolas" panose="020B0609020204030204" pitchFamily="49" charset="0"/>
              </a:rPr>
              <a:t>"Hello World!"</a:t>
            </a:r>
          </a:p>
          <a:p>
            <a:pPr lvl="2"/>
            <a:r>
              <a:rPr lang="en-GB" dirty="0">
                <a:solidFill>
                  <a:srgbClr val="222222"/>
                </a:solidFill>
                <a:latin typeface="Consolas" panose="020B0609020204030204" pitchFamily="49" charset="0"/>
              </a:rPr>
              <a:t>}</a:t>
            </a:r>
          </a:p>
          <a:p>
            <a:pPr lvl="1"/>
            <a:r>
              <a:rPr lang="en-GB" dirty="0">
                <a:solidFill>
                  <a:srgbClr val="222222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GB" dirty="0">
                <a:solidFill>
                  <a:srgbClr val="222222"/>
                </a:solidFill>
                <a:latin typeface="Consolas" panose="020B0609020204030204" pitchFamily="49" charset="0"/>
              </a:rPr>
              <a:t>}</a:t>
            </a:r>
          </a:p>
          <a:p>
            <a:endParaRPr lang="en-GB" dirty="0">
              <a:latin typeface="Consolas" panose="020B0609020204030204" pitchFamily="49" charset="0"/>
            </a:endParaRPr>
          </a:p>
          <a:p>
            <a:r>
              <a:rPr lang="en-GB" b="1" dirty="0">
                <a:solidFill>
                  <a:srgbClr val="007F55"/>
                </a:solidFill>
                <a:latin typeface="Consolas" panose="020B0609020204030204" pitchFamily="49" charset="0"/>
              </a:rPr>
              <a:t>configuration</a:t>
            </a:r>
            <a:r>
              <a:rPr lang="en-GB" b="1" dirty="0">
                <a:solidFill>
                  <a:srgbClr val="222222"/>
                </a:solidFill>
                <a:latin typeface="Consolas" panose="020B0609020204030204" pitchFamily="49" charset="0"/>
              </a:rPr>
              <a:t> Hello {</a:t>
            </a:r>
          </a:p>
          <a:p>
            <a:r>
              <a:rPr lang="en-GB" b="1" dirty="0">
                <a:solidFill>
                  <a:srgbClr val="007F55"/>
                </a:solidFill>
                <a:latin typeface="Consolas" panose="020B0609020204030204" pitchFamily="49" charset="0"/>
              </a:rPr>
              <a:t>	instance</a:t>
            </a:r>
            <a:r>
              <a:rPr lang="en-GB" b="1" dirty="0">
                <a:solidFill>
                  <a:srgbClr val="222222"/>
                </a:solidFill>
                <a:latin typeface="Consolas" panose="020B0609020204030204" pitchFamily="49" charset="0"/>
              </a:rPr>
              <a:t> hello : </a:t>
            </a:r>
            <a:r>
              <a:rPr lang="en-GB" b="1" dirty="0" err="1">
                <a:solidFill>
                  <a:srgbClr val="222222"/>
                </a:solidFill>
                <a:latin typeface="Consolas" panose="020B0609020204030204" pitchFamily="49" charset="0"/>
              </a:rPr>
              <a:t>HelloThing</a:t>
            </a:r>
            <a:endParaRPr lang="en-GB" b="1" dirty="0">
              <a:solidFill>
                <a:srgbClr val="222222"/>
              </a:solidFill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srgbClr val="222222"/>
                </a:solidFill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D005E0A-7D48-4900-8EF8-E24BF86DEA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7695" y="4890355"/>
            <a:ext cx="1647825" cy="8477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61A3C8E-28BC-4FBC-82BD-C029234ED6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9821" y="2404974"/>
            <a:ext cx="1247775" cy="85725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85E2E3C-5C31-4488-B266-55C2DE341CF1}"/>
              </a:ext>
            </a:extLst>
          </p:cNvPr>
          <p:cNvCxnSpPr>
            <a:cxnSpLocks/>
          </p:cNvCxnSpPr>
          <p:nvPr/>
        </p:nvCxnSpPr>
        <p:spPr>
          <a:xfrm>
            <a:off x="7923708" y="3351876"/>
            <a:ext cx="0" cy="1526940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5C27153-9C60-4E05-8148-0CAD5CD9E959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8547596" y="2833599"/>
            <a:ext cx="478085" cy="0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998615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11C79E-450E-4A6A-A31F-107322CF1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ThingML</a:t>
            </a:r>
            <a:r>
              <a:rPr lang="en-GB" dirty="0"/>
              <a:t>: Hello World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0A9B352-56F6-4414-BCE9-D5CACD476098}"/>
              </a:ext>
            </a:extLst>
          </p:cNvPr>
          <p:cNvSpPr/>
          <p:nvPr/>
        </p:nvSpPr>
        <p:spPr>
          <a:xfrm>
            <a:off x="728530" y="1829735"/>
            <a:ext cx="6096000" cy="39703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spAutoFit/>
          </a:bodyPr>
          <a:lstStyle/>
          <a:p>
            <a:r>
              <a:rPr lang="en-GB" b="1" dirty="0">
                <a:solidFill>
                  <a:srgbClr val="CC8000"/>
                </a:solidFill>
                <a:latin typeface="Consolas" panose="020B0609020204030204" pitchFamily="49" charset="0"/>
              </a:rPr>
              <a:t>thing</a:t>
            </a:r>
            <a:r>
              <a:rPr lang="en-GB" b="1" dirty="0">
                <a:solidFill>
                  <a:srgbClr val="222222"/>
                </a:solidFill>
                <a:latin typeface="Consolas" panose="020B0609020204030204" pitchFamily="49" charset="0"/>
              </a:rPr>
              <a:t> </a:t>
            </a:r>
            <a:r>
              <a:rPr lang="en-GB" b="1" dirty="0" err="1">
                <a:solidFill>
                  <a:srgbClr val="222222"/>
                </a:solidFill>
                <a:latin typeface="Consolas" panose="020B0609020204030204" pitchFamily="49" charset="0"/>
              </a:rPr>
              <a:t>HelloThing</a:t>
            </a:r>
            <a:r>
              <a:rPr lang="en-GB" b="1" dirty="0">
                <a:solidFill>
                  <a:srgbClr val="222222"/>
                </a:solidFill>
                <a:latin typeface="Consolas" panose="020B0609020204030204" pitchFamily="49" charset="0"/>
              </a:rPr>
              <a:t> {</a:t>
            </a:r>
          </a:p>
          <a:p>
            <a:endParaRPr lang="en-GB" dirty="0">
              <a:latin typeface="Consolas" panose="020B0609020204030204" pitchFamily="49" charset="0"/>
            </a:endParaRPr>
          </a:p>
          <a:p>
            <a:pPr lvl="1"/>
            <a:r>
              <a:rPr lang="en-GB" b="1" dirty="0" err="1">
                <a:solidFill>
                  <a:srgbClr val="A22000"/>
                </a:solidFill>
                <a:latin typeface="Consolas" panose="020B0609020204030204" pitchFamily="49" charset="0"/>
              </a:rPr>
              <a:t>statechart</a:t>
            </a:r>
            <a:r>
              <a:rPr lang="en-GB" b="1" dirty="0">
                <a:solidFill>
                  <a:srgbClr val="222222"/>
                </a:solidFill>
                <a:latin typeface="Consolas" panose="020B0609020204030204" pitchFamily="49" charset="0"/>
              </a:rPr>
              <a:t> </a:t>
            </a:r>
            <a:r>
              <a:rPr lang="en-GB" b="1" dirty="0" err="1">
                <a:solidFill>
                  <a:srgbClr val="222222"/>
                </a:solidFill>
                <a:latin typeface="Consolas" panose="020B0609020204030204" pitchFamily="49" charset="0"/>
              </a:rPr>
              <a:t>HelloStateChart</a:t>
            </a:r>
            <a:r>
              <a:rPr lang="en-GB" b="1" dirty="0">
                <a:solidFill>
                  <a:srgbClr val="222222"/>
                </a:solidFill>
                <a:latin typeface="Consolas" panose="020B0609020204030204" pitchFamily="49" charset="0"/>
              </a:rPr>
              <a:t> </a:t>
            </a:r>
            <a:r>
              <a:rPr lang="en-GB" b="1" dirty="0" err="1">
                <a:solidFill>
                  <a:srgbClr val="A22000"/>
                </a:solidFill>
                <a:latin typeface="Consolas" panose="020B0609020204030204" pitchFamily="49" charset="0"/>
              </a:rPr>
              <a:t>init</a:t>
            </a:r>
            <a:r>
              <a:rPr lang="en-GB" b="1" dirty="0">
                <a:solidFill>
                  <a:srgbClr val="222222"/>
                </a:solidFill>
                <a:latin typeface="Consolas" panose="020B0609020204030204" pitchFamily="49" charset="0"/>
              </a:rPr>
              <a:t> </a:t>
            </a:r>
            <a:r>
              <a:rPr lang="en-GB" b="1" dirty="0" err="1">
                <a:solidFill>
                  <a:srgbClr val="222222"/>
                </a:solidFill>
                <a:latin typeface="Consolas" panose="020B0609020204030204" pitchFamily="49" charset="0"/>
              </a:rPr>
              <a:t>HelloState</a:t>
            </a:r>
            <a:r>
              <a:rPr lang="en-GB" b="1" dirty="0">
                <a:solidFill>
                  <a:srgbClr val="222222"/>
                </a:solidFill>
                <a:latin typeface="Consolas" panose="020B0609020204030204" pitchFamily="49" charset="0"/>
              </a:rPr>
              <a:t> {</a:t>
            </a:r>
          </a:p>
          <a:p>
            <a:pPr lvl="1"/>
            <a:endParaRPr lang="en-GB" dirty="0">
              <a:latin typeface="Consolas" panose="020B0609020204030204" pitchFamily="49" charset="0"/>
            </a:endParaRPr>
          </a:p>
          <a:p>
            <a:pPr lvl="2"/>
            <a:r>
              <a:rPr lang="en-GB" b="1" dirty="0">
                <a:solidFill>
                  <a:srgbClr val="A22000"/>
                </a:solidFill>
                <a:latin typeface="Consolas" panose="020B0609020204030204" pitchFamily="49" charset="0"/>
              </a:rPr>
              <a:t>final</a:t>
            </a:r>
            <a:r>
              <a:rPr lang="en-GB" b="1" dirty="0">
                <a:solidFill>
                  <a:srgbClr val="222222"/>
                </a:solidFill>
                <a:latin typeface="Consolas" panose="020B0609020204030204" pitchFamily="49" charset="0"/>
              </a:rPr>
              <a:t> </a:t>
            </a:r>
            <a:r>
              <a:rPr lang="en-GB" b="1" dirty="0">
                <a:solidFill>
                  <a:srgbClr val="A22000"/>
                </a:solidFill>
                <a:latin typeface="Consolas" panose="020B0609020204030204" pitchFamily="49" charset="0"/>
              </a:rPr>
              <a:t>state</a:t>
            </a:r>
            <a:r>
              <a:rPr lang="en-GB" b="1" dirty="0">
                <a:solidFill>
                  <a:srgbClr val="222222"/>
                </a:solidFill>
                <a:latin typeface="Consolas" panose="020B0609020204030204" pitchFamily="49" charset="0"/>
              </a:rPr>
              <a:t> </a:t>
            </a:r>
            <a:r>
              <a:rPr lang="en-GB" b="1" dirty="0" err="1">
                <a:solidFill>
                  <a:srgbClr val="222222"/>
                </a:solidFill>
                <a:latin typeface="Consolas" panose="020B0609020204030204" pitchFamily="49" charset="0"/>
              </a:rPr>
              <a:t>HelloState</a:t>
            </a:r>
            <a:r>
              <a:rPr lang="en-GB" b="1" dirty="0">
                <a:solidFill>
                  <a:srgbClr val="222222"/>
                </a:solidFill>
                <a:latin typeface="Consolas" panose="020B0609020204030204" pitchFamily="49" charset="0"/>
              </a:rPr>
              <a:t> {</a:t>
            </a:r>
          </a:p>
          <a:p>
            <a:pPr lvl="2"/>
            <a:r>
              <a:rPr lang="en-GB" b="1" dirty="0">
                <a:solidFill>
                  <a:srgbClr val="A22000"/>
                </a:solidFill>
                <a:latin typeface="Consolas" panose="020B0609020204030204" pitchFamily="49" charset="0"/>
              </a:rPr>
              <a:t>	on</a:t>
            </a:r>
            <a:r>
              <a:rPr lang="en-GB" b="1" dirty="0">
                <a:solidFill>
                  <a:srgbClr val="222222"/>
                </a:solidFill>
                <a:latin typeface="Consolas" panose="020B0609020204030204" pitchFamily="49" charset="0"/>
              </a:rPr>
              <a:t> </a:t>
            </a:r>
            <a:r>
              <a:rPr lang="en-GB" b="1" dirty="0">
                <a:solidFill>
                  <a:srgbClr val="A22000"/>
                </a:solidFill>
                <a:latin typeface="Consolas" panose="020B0609020204030204" pitchFamily="49" charset="0"/>
              </a:rPr>
              <a:t>entry</a:t>
            </a:r>
            <a:r>
              <a:rPr lang="en-GB" b="1" dirty="0">
                <a:solidFill>
                  <a:srgbClr val="222222"/>
                </a:solidFill>
                <a:latin typeface="Consolas" panose="020B0609020204030204" pitchFamily="49" charset="0"/>
              </a:rPr>
              <a:t> </a:t>
            </a:r>
            <a:r>
              <a:rPr lang="en-GB" b="1" dirty="0" err="1">
                <a:solidFill>
                  <a:srgbClr val="444444"/>
                </a:solidFill>
                <a:latin typeface="Consolas" panose="020B0609020204030204" pitchFamily="49" charset="0"/>
              </a:rPr>
              <a:t>println</a:t>
            </a:r>
            <a:r>
              <a:rPr lang="en-GB" b="1" dirty="0">
                <a:solidFill>
                  <a:srgbClr val="222222"/>
                </a:solidFill>
                <a:latin typeface="Consolas" panose="020B0609020204030204" pitchFamily="49" charset="0"/>
              </a:rPr>
              <a:t> </a:t>
            </a:r>
            <a:r>
              <a:rPr lang="en-GB" b="1" dirty="0">
                <a:solidFill>
                  <a:srgbClr val="548A42"/>
                </a:solidFill>
                <a:latin typeface="Consolas" panose="020B0609020204030204" pitchFamily="49" charset="0"/>
              </a:rPr>
              <a:t>"Hello World!"</a:t>
            </a:r>
          </a:p>
          <a:p>
            <a:pPr lvl="2"/>
            <a:r>
              <a:rPr lang="en-GB" dirty="0">
                <a:solidFill>
                  <a:srgbClr val="222222"/>
                </a:solidFill>
                <a:latin typeface="Consolas" panose="020B0609020204030204" pitchFamily="49" charset="0"/>
              </a:rPr>
              <a:t>}</a:t>
            </a:r>
          </a:p>
          <a:p>
            <a:pPr lvl="1"/>
            <a:r>
              <a:rPr lang="en-GB" dirty="0">
                <a:solidFill>
                  <a:srgbClr val="222222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GB" dirty="0">
                <a:solidFill>
                  <a:srgbClr val="222222"/>
                </a:solidFill>
                <a:latin typeface="Consolas" panose="020B0609020204030204" pitchFamily="49" charset="0"/>
              </a:rPr>
              <a:t>}</a:t>
            </a:r>
          </a:p>
          <a:p>
            <a:endParaRPr lang="en-GB" dirty="0">
              <a:latin typeface="Consolas" panose="020B0609020204030204" pitchFamily="49" charset="0"/>
            </a:endParaRPr>
          </a:p>
          <a:p>
            <a:r>
              <a:rPr lang="en-GB" b="1" dirty="0">
                <a:solidFill>
                  <a:srgbClr val="007F55"/>
                </a:solidFill>
                <a:latin typeface="Consolas" panose="020B0609020204030204" pitchFamily="49" charset="0"/>
              </a:rPr>
              <a:t>configuration</a:t>
            </a:r>
            <a:r>
              <a:rPr lang="en-GB" b="1" dirty="0">
                <a:solidFill>
                  <a:srgbClr val="222222"/>
                </a:solidFill>
                <a:latin typeface="Consolas" panose="020B0609020204030204" pitchFamily="49" charset="0"/>
              </a:rPr>
              <a:t> Hello {</a:t>
            </a:r>
          </a:p>
          <a:p>
            <a:r>
              <a:rPr lang="en-GB" b="1" dirty="0">
                <a:solidFill>
                  <a:srgbClr val="007F55"/>
                </a:solidFill>
                <a:latin typeface="Consolas" panose="020B0609020204030204" pitchFamily="49" charset="0"/>
              </a:rPr>
              <a:t>	instance</a:t>
            </a:r>
            <a:r>
              <a:rPr lang="en-GB" b="1" dirty="0">
                <a:solidFill>
                  <a:srgbClr val="222222"/>
                </a:solidFill>
                <a:latin typeface="Consolas" panose="020B0609020204030204" pitchFamily="49" charset="0"/>
              </a:rPr>
              <a:t> hello : </a:t>
            </a:r>
            <a:r>
              <a:rPr lang="en-GB" b="1" dirty="0" err="1">
                <a:solidFill>
                  <a:srgbClr val="222222"/>
                </a:solidFill>
                <a:latin typeface="Consolas" panose="020B0609020204030204" pitchFamily="49" charset="0"/>
              </a:rPr>
              <a:t>HelloThing</a:t>
            </a:r>
            <a:endParaRPr lang="en-GB" b="1" dirty="0">
              <a:solidFill>
                <a:srgbClr val="222222"/>
              </a:solidFill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srgbClr val="222222"/>
                </a:solidFill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13314" name="Picture 2" descr="Image result for java">
            <a:extLst>
              <a:ext uri="{FF2B5EF4-FFF2-40B4-BE49-F238E27FC236}">
                <a16:creationId xmlns:a16="http://schemas.microsoft.com/office/drawing/2014/main" id="{77A84D58-B4C4-404A-A4BF-076BE5CAB1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9400" y="31988"/>
            <a:ext cx="2286000" cy="1279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Image result for nodejs">
            <a:extLst>
              <a:ext uri="{FF2B5EF4-FFF2-40B4-BE49-F238E27FC236}">
                <a16:creationId xmlns:a16="http://schemas.microsoft.com/office/drawing/2014/main" id="{787AE140-C0B9-4CDC-92A5-E11AD0617F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0318" y="1174318"/>
            <a:ext cx="2143152" cy="1310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 descr="Image result for golang logo">
            <a:extLst>
              <a:ext uri="{FF2B5EF4-FFF2-40B4-BE49-F238E27FC236}">
                <a16:creationId xmlns:a16="http://schemas.microsoft.com/office/drawing/2014/main" id="{324AD39E-5C56-4819-BC4A-B078787E24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2400" y="4568700"/>
            <a:ext cx="1968500" cy="741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0" name="Picture 8" descr="Image result for c posix logo">
            <a:extLst>
              <a:ext uri="{FF2B5EF4-FFF2-40B4-BE49-F238E27FC236}">
                <a16:creationId xmlns:a16="http://schemas.microsoft.com/office/drawing/2014/main" id="{8AE2C9BF-9DEE-4E24-A147-605759556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8467" y="2469561"/>
            <a:ext cx="1505003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2" name="Picture 10" descr="Image result for arduino logo">
            <a:extLst>
              <a:ext uri="{FF2B5EF4-FFF2-40B4-BE49-F238E27FC236}">
                <a16:creationId xmlns:a16="http://schemas.microsoft.com/office/drawing/2014/main" id="{421F71DB-B438-4C9F-838F-C568F00809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7027" y="5703577"/>
            <a:ext cx="1350273" cy="91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D7FA6B6-96C4-44A0-9CDB-B402ACE5447E}"/>
              </a:ext>
            </a:extLst>
          </p:cNvPr>
          <p:cNvCxnSpPr/>
          <p:nvPr/>
        </p:nvCxnSpPr>
        <p:spPr>
          <a:xfrm flipV="1">
            <a:off x="7023100" y="1600200"/>
            <a:ext cx="876300" cy="7747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C83A681-AE85-420C-9043-FEFDD418CD1F}"/>
              </a:ext>
            </a:extLst>
          </p:cNvPr>
          <p:cNvCxnSpPr>
            <a:cxnSpLocks/>
          </p:cNvCxnSpPr>
          <p:nvPr/>
        </p:nvCxnSpPr>
        <p:spPr>
          <a:xfrm flipV="1">
            <a:off x="7023100" y="2235202"/>
            <a:ext cx="2019300" cy="52795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993BA32-6010-4524-9F0E-305A37E80BED}"/>
              </a:ext>
            </a:extLst>
          </p:cNvPr>
          <p:cNvCxnSpPr>
            <a:cxnSpLocks/>
          </p:cNvCxnSpPr>
          <p:nvPr/>
        </p:nvCxnSpPr>
        <p:spPr>
          <a:xfrm>
            <a:off x="7102448" y="3060700"/>
            <a:ext cx="2856019" cy="5586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05C1C68-EB20-402A-97C6-57670AFAB9D0}"/>
              </a:ext>
            </a:extLst>
          </p:cNvPr>
          <p:cNvCxnSpPr>
            <a:cxnSpLocks/>
          </p:cNvCxnSpPr>
          <p:nvPr/>
        </p:nvCxnSpPr>
        <p:spPr>
          <a:xfrm>
            <a:off x="7264400" y="3988027"/>
            <a:ext cx="1582427" cy="57798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05895974-05BD-48EC-BBF6-9BE3FF27BAA3}"/>
              </a:ext>
            </a:extLst>
          </p:cNvPr>
          <p:cNvCxnSpPr>
            <a:cxnSpLocks/>
          </p:cNvCxnSpPr>
          <p:nvPr/>
        </p:nvCxnSpPr>
        <p:spPr>
          <a:xfrm>
            <a:off x="7102448" y="4568700"/>
            <a:ext cx="1515336" cy="123135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8D2C968B-8BE5-4DB7-9332-6702BBC965AE}"/>
              </a:ext>
            </a:extLst>
          </p:cNvPr>
          <p:cNvSpPr txBox="1"/>
          <p:nvPr/>
        </p:nvSpPr>
        <p:spPr>
          <a:xfrm>
            <a:off x="1605839" y="5901417"/>
            <a:ext cx="43413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i="1" dirty="0"/>
              <a:t>Platform independent model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0185115-DE2D-4250-B3D3-16E1CE92659A}"/>
              </a:ext>
            </a:extLst>
          </p:cNvPr>
          <p:cNvSpPr txBox="1"/>
          <p:nvPr/>
        </p:nvSpPr>
        <p:spPr>
          <a:xfrm>
            <a:off x="6827204" y="3303815"/>
            <a:ext cx="25767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i="1" dirty="0"/>
              <a:t>Code generators</a:t>
            </a:r>
          </a:p>
        </p:txBody>
      </p:sp>
    </p:spTree>
    <p:extLst>
      <p:ext uri="{BB962C8B-B14F-4D97-AF65-F5344CB8AC3E}">
        <p14:creationId xmlns:p14="http://schemas.microsoft.com/office/powerpoint/2010/main" val="9982250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129028B-5FEC-4151-9898-4DA4113118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581" y="1489074"/>
            <a:ext cx="10476219" cy="4695825"/>
          </a:xfrm>
          <a:prstGeom prst="rect">
            <a:avLst/>
          </a:prstGeom>
        </p:spPr>
      </p:pic>
      <p:pic>
        <p:nvPicPr>
          <p:cNvPr id="5" name="Picture 2" descr="See original image">
            <a:extLst>
              <a:ext uri="{FF2B5EF4-FFF2-40B4-BE49-F238E27FC236}">
                <a16:creationId xmlns:a16="http://schemas.microsoft.com/office/drawing/2014/main" id="{70403DB1-15E7-4DBA-BCAF-B601DD6E28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221" y="389069"/>
            <a:ext cx="2230679" cy="847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482F8F7-CBD4-4D37-AB49-A99CFB6BD3FE}"/>
              </a:ext>
            </a:extLst>
          </p:cNvPr>
          <p:cNvSpPr txBox="1"/>
          <p:nvPr/>
        </p:nvSpPr>
        <p:spPr>
          <a:xfrm>
            <a:off x="6819900" y="389069"/>
            <a:ext cx="5029200" cy="532453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200" dirty="0"/>
              <a:t>Norwegian SME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800" dirty="0"/>
              <a:t>Asker, Norway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200" dirty="0"/>
              <a:t>IoT platform </a:t>
            </a:r>
            <a:r>
              <a:rPr lang="en-GB" sz="3200" dirty="0" err="1"/>
              <a:t>TelluCloud</a:t>
            </a:r>
            <a:endParaRPr lang="en-GB" sz="3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800" dirty="0"/>
              <a:t>For eHealth and personal security applications</a:t>
            </a:r>
          </a:p>
          <a:p>
            <a:pPr lvl="1"/>
            <a:endParaRPr lang="en-GB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200" dirty="0"/>
              <a:t>15 employees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3200" dirty="0"/>
              <a:t>Growing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200" dirty="0"/>
              <a:t>SINTEF TTO as Investor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37FB028-4ED7-4108-A6E1-4A1E00D56DE0}"/>
              </a:ext>
            </a:extLst>
          </p:cNvPr>
          <p:cNvSpPr/>
          <p:nvPr/>
        </p:nvSpPr>
        <p:spPr>
          <a:xfrm>
            <a:off x="7209431" y="6070599"/>
            <a:ext cx="42501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2800" dirty="0">
                <a:hlinkClick r:id="rId4"/>
              </a:rPr>
              <a:t>http://www.tellucloud.com</a:t>
            </a:r>
            <a:r>
              <a:rPr lang="nb-NO" sz="2800" dirty="0"/>
              <a:t> 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34949717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C88EFDC-3769-4203-BDF4-43719E632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Hands-on 1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1EAE60F-C238-4BC8-A379-1029042EF7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Installing the tools and Hello World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AFD4DC7-AD7F-48EB-84A8-688FEDCD64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686" y="2631501"/>
            <a:ext cx="5062927" cy="1009210"/>
          </a:xfrm>
          <a:prstGeom prst="rect">
            <a:avLst/>
          </a:prstGeom>
        </p:spPr>
      </p:pic>
      <p:pic>
        <p:nvPicPr>
          <p:cNvPr id="7" name="Picture 2" descr="Image result for models 2018 conference*">
            <a:extLst>
              <a:ext uri="{FF2B5EF4-FFF2-40B4-BE49-F238E27FC236}">
                <a16:creationId xmlns:a16="http://schemas.microsoft.com/office/drawing/2014/main" id="{C3539B35-61C1-465B-AD7E-A45797B521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344" y="488664"/>
            <a:ext cx="7943375" cy="2442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575836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C88EFDC-3769-4203-BDF4-43719E632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Language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1EAE60F-C238-4BC8-A379-1029042EF7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Robot Example</a:t>
            </a:r>
          </a:p>
        </p:txBody>
      </p:sp>
      <p:pic>
        <p:nvPicPr>
          <p:cNvPr id="17410" name="Picture 2" descr="https://www.arduino.cc/en/uploads/Guide/RobotIsoView.png">
            <a:extLst>
              <a:ext uri="{FF2B5EF4-FFF2-40B4-BE49-F238E27FC236}">
                <a16:creationId xmlns:a16="http://schemas.microsoft.com/office/drawing/2014/main" id="{FC272264-49FE-4DB8-A446-52BAD225B4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9650" y="2268537"/>
            <a:ext cx="5187019" cy="3624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6AD4D62-817D-4731-8F89-EFABFA4472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686" y="2631501"/>
            <a:ext cx="5062927" cy="1009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09708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BE77E37-B0FE-492C-BEB5-131581A71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Robot Software Architecture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BFE879D-FCEE-4DF8-8D8C-B35FF4542A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80295"/>
            <a:ext cx="9166837" cy="4293807"/>
          </a:xfrm>
          <a:prstGeom prst="rect">
            <a:avLst/>
          </a:prstGeom>
        </p:spPr>
      </p:pic>
      <p:pic>
        <p:nvPicPr>
          <p:cNvPr id="9" name="Picture 2" descr="https://www.arduino.cc/en/uploads/Guide/RobotIsoView.png">
            <a:extLst>
              <a:ext uri="{FF2B5EF4-FFF2-40B4-BE49-F238E27FC236}">
                <a16:creationId xmlns:a16="http://schemas.microsoft.com/office/drawing/2014/main" id="{6882798C-F201-4005-AA96-37190F207B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6287" y="4175125"/>
            <a:ext cx="3476188" cy="242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910914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4624" y="53225"/>
            <a:ext cx="7915276" cy="680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3397577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BE77E37-B0FE-492C-BEB5-131581A71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Architecture: Component Types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BFE879D-FCEE-4DF8-8D8C-B35FF4542A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89" t="79217" r="36671"/>
          <a:stretch/>
        </p:blipFill>
        <p:spPr>
          <a:xfrm>
            <a:off x="209725" y="4781724"/>
            <a:ext cx="5595458" cy="89237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94889D7-9782-4B04-B530-D141204D27C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847" t="60536" r="38743" b="10407"/>
          <a:stretch/>
        </p:blipFill>
        <p:spPr>
          <a:xfrm>
            <a:off x="1847482" y="1549712"/>
            <a:ext cx="2319943" cy="2428919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8CA0C45E-AE38-48A9-9CB1-E1636FDFF789}"/>
              </a:ext>
            </a:extLst>
          </p:cNvPr>
          <p:cNvCxnSpPr>
            <a:cxnSpLocks/>
          </p:cNvCxnSpPr>
          <p:nvPr/>
        </p:nvCxnSpPr>
        <p:spPr>
          <a:xfrm flipV="1">
            <a:off x="1940364" y="3668238"/>
            <a:ext cx="719549" cy="973122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0D5B324-95C9-463C-AABC-50974C847E74}"/>
              </a:ext>
            </a:extLst>
          </p:cNvPr>
          <p:cNvCxnSpPr>
            <a:cxnSpLocks/>
          </p:cNvCxnSpPr>
          <p:nvPr/>
        </p:nvCxnSpPr>
        <p:spPr>
          <a:xfrm flipH="1" flipV="1">
            <a:off x="3164554" y="3632434"/>
            <a:ext cx="719550" cy="973122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AD336825-5106-4C66-94FA-E00A1B3A2ABB}"/>
              </a:ext>
            </a:extLst>
          </p:cNvPr>
          <p:cNvSpPr txBox="1"/>
          <p:nvPr/>
        </p:nvSpPr>
        <p:spPr>
          <a:xfrm>
            <a:off x="1847482" y="5725348"/>
            <a:ext cx="28868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Component instances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80B6D37-7F27-41D9-8C54-0C1607131C68}"/>
              </a:ext>
            </a:extLst>
          </p:cNvPr>
          <p:cNvSpPr txBox="1"/>
          <p:nvPr/>
        </p:nvSpPr>
        <p:spPr>
          <a:xfrm>
            <a:off x="3902165" y="1799347"/>
            <a:ext cx="22833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dirty="0"/>
              <a:t>Component type</a:t>
            </a:r>
          </a:p>
          <a:p>
            <a:pPr algn="ctr"/>
            <a:r>
              <a:rPr lang="en-GB" sz="2400" dirty="0"/>
              <a:t>or </a:t>
            </a:r>
            <a:r>
              <a:rPr lang="en-GB" sz="2400" b="1" dirty="0"/>
              <a:t>Thing</a:t>
            </a:r>
            <a:endParaRPr lang="en-GB" sz="240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605D940-4221-429E-9DF9-9FA20B27CCD5}"/>
              </a:ext>
            </a:extLst>
          </p:cNvPr>
          <p:cNvSpPr/>
          <p:nvPr/>
        </p:nvSpPr>
        <p:spPr>
          <a:xfrm>
            <a:off x="6185483" y="2841771"/>
            <a:ext cx="5410899" cy="20313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rgbClr val="CC8000"/>
                </a:solidFill>
                <a:latin typeface="Consolas" panose="020B0609020204030204" pitchFamily="49" charset="0"/>
              </a:rPr>
              <a:t>thing</a:t>
            </a:r>
            <a:r>
              <a:rPr lang="en-GB" b="1" dirty="0">
                <a:solidFill>
                  <a:srgbClr val="222222"/>
                </a:solidFill>
                <a:latin typeface="Consolas" panose="020B0609020204030204" pitchFamily="49" charset="0"/>
              </a:rPr>
              <a:t> </a:t>
            </a:r>
            <a:r>
              <a:rPr lang="en-GB" b="1" dirty="0" err="1">
                <a:solidFill>
                  <a:srgbClr val="222222"/>
                </a:solidFill>
                <a:latin typeface="Consolas" panose="020B0609020204030204" pitchFamily="49" charset="0"/>
              </a:rPr>
              <a:t>WheelControl</a:t>
            </a:r>
            <a:r>
              <a:rPr lang="en-GB" b="1" dirty="0">
                <a:solidFill>
                  <a:srgbClr val="222222"/>
                </a:solidFill>
                <a:latin typeface="Consolas" panose="020B0609020204030204" pitchFamily="49" charset="0"/>
              </a:rPr>
              <a:t> </a:t>
            </a:r>
            <a:r>
              <a:rPr lang="en-GB" b="1" dirty="0">
                <a:solidFill>
                  <a:srgbClr val="CC8000"/>
                </a:solidFill>
                <a:latin typeface="Consolas" panose="020B0609020204030204" pitchFamily="49" charset="0"/>
              </a:rPr>
              <a:t>includes</a:t>
            </a:r>
            <a:r>
              <a:rPr lang="en-GB" b="1" dirty="0">
                <a:solidFill>
                  <a:srgbClr val="222222"/>
                </a:solidFill>
                <a:latin typeface="Consolas" panose="020B0609020204030204" pitchFamily="49" charset="0"/>
              </a:rPr>
              <a:t> </a:t>
            </a:r>
            <a:r>
              <a:rPr lang="en-GB" b="1" dirty="0" err="1">
                <a:solidFill>
                  <a:srgbClr val="222222"/>
                </a:solidFill>
                <a:latin typeface="Consolas" panose="020B0609020204030204" pitchFamily="49" charset="0"/>
              </a:rPr>
              <a:t>RobotMsgs</a:t>
            </a:r>
            <a:r>
              <a:rPr lang="en-GB" b="1" dirty="0">
                <a:solidFill>
                  <a:srgbClr val="222222"/>
                </a:solidFill>
                <a:latin typeface="Consolas" panose="020B0609020204030204" pitchFamily="49" charset="0"/>
              </a:rPr>
              <a:t> {</a:t>
            </a:r>
          </a:p>
          <a:p>
            <a:endParaRPr lang="en-GB" dirty="0">
              <a:latin typeface="Consolas" panose="020B0609020204030204" pitchFamily="49" charset="0"/>
            </a:endParaRPr>
          </a:p>
          <a:p>
            <a:pPr lvl="1"/>
            <a:r>
              <a:rPr lang="en-GB" b="1" dirty="0">
                <a:solidFill>
                  <a:srgbClr val="CC8000"/>
                </a:solidFill>
                <a:latin typeface="Consolas" panose="020B0609020204030204" pitchFamily="49" charset="0"/>
              </a:rPr>
              <a:t>provided</a:t>
            </a:r>
            <a:r>
              <a:rPr lang="en-GB" b="1" dirty="0">
                <a:solidFill>
                  <a:srgbClr val="222222"/>
                </a:solidFill>
                <a:latin typeface="Consolas" panose="020B0609020204030204" pitchFamily="49" charset="0"/>
              </a:rPr>
              <a:t> </a:t>
            </a:r>
            <a:r>
              <a:rPr lang="en-GB" b="1" dirty="0">
                <a:solidFill>
                  <a:srgbClr val="CC8000"/>
                </a:solidFill>
                <a:latin typeface="Consolas" panose="020B0609020204030204" pitchFamily="49" charset="0"/>
              </a:rPr>
              <a:t>port</a:t>
            </a:r>
            <a:r>
              <a:rPr lang="en-GB" b="1" dirty="0">
                <a:solidFill>
                  <a:srgbClr val="222222"/>
                </a:solidFill>
                <a:latin typeface="Consolas" panose="020B0609020204030204" pitchFamily="49" charset="0"/>
              </a:rPr>
              <a:t> ctrl {</a:t>
            </a:r>
          </a:p>
          <a:p>
            <a:pPr lvl="2"/>
            <a:r>
              <a:rPr lang="en-GB" b="1" dirty="0">
                <a:solidFill>
                  <a:srgbClr val="CC8000"/>
                </a:solidFill>
                <a:latin typeface="Consolas" panose="020B0609020204030204" pitchFamily="49" charset="0"/>
              </a:rPr>
              <a:t>sends</a:t>
            </a:r>
            <a:r>
              <a:rPr lang="en-GB" b="1" dirty="0">
                <a:solidFill>
                  <a:srgbClr val="222222"/>
                </a:solidFill>
                <a:latin typeface="Consolas" panose="020B0609020204030204" pitchFamily="49" charset="0"/>
              </a:rPr>
              <a:t> </a:t>
            </a:r>
            <a:r>
              <a:rPr lang="en-GB" b="1" dirty="0" err="1">
                <a:solidFill>
                  <a:srgbClr val="222222"/>
                </a:solidFill>
                <a:latin typeface="Consolas" panose="020B0609020204030204" pitchFamily="49" charset="0"/>
              </a:rPr>
              <a:t>wheel_position</a:t>
            </a:r>
            <a:endParaRPr lang="en-GB" b="1" dirty="0">
              <a:solidFill>
                <a:srgbClr val="222222"/>
              </a:solidFill>
              <a:latin typeface="Consolas" panose="020B0609020204030204" pitchFamily="49" charset="0"/>
            </a:endParaRPr>
          </a:p>
          <a:p>
            <a:pPr lvl="2"/>
            <a:r>
              <a:rPr lang="en-GB" b="1" dirty="0">
                <a:solidFill>
                  <a:srgbClr val="CC8000"/>
                </a:solidFill>
                <a:latin typeface="Consolas" panose="020B0609020204030204" pitchFamily="49" charset="0"/>
              </a:rPr>
              <a:t>receives</a:t>
            </a:r>
            <a:r>
              <a:rPr lang="en-GB" b="1" dirty="0">
                <a:solidFill>
                  <a:srgbClr val="222222"/>
                </a:solidFill>
                <a:latin typeface="Consolas" panose="020B0609020204030204" pitchFamily="49" charset="0"/>
              </a:rPr>
              <a:t> forward, backward, stop</a:t>
            </a:r>
          </a:p>
          <a:p>
            <a:pPr lvl="1"/>
            <a:r>
              <a:rPr lang="en-GB" dirty="0">
                <a:solidFill>
                  <a:srgbClr val="222222"/>
                </a:solidFill>
                <a:latin typeface="Consolas" panose="020B0609020204030204" pitchFamily="49" charset="0"/>
              </a:rPr>
              <a:t>} </a:t>
            </a:r>
          </a:p>
          <a:p>
            <a:r>
              <a:rPr lang="en-GB" dirty="0">
                <a:solidFill>
                  <a:srgbClr val="222222"/>
                </a:solidFill>
                <a:latin typeface="Consolas" panose="020B0609020204030204" pitchFamily="49" charset="0"/>
              </a:rPr>
              <a:t>}</a:t>
            </a:r>
            <a:endParaRPr lang="en-GB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30F1733-D6B2-461E-9A31-72B12F578B13}"/>
              </a:ext>
            </a:extLst>
          </p:cNvPr>
          <p:cNvSpPr txBox="1"/>
          <p:nvPr/>
        </p:nvSpPr>
        <p:spPr>
          <a:xfrm>
            <a:off x="2312538" y="4112637"/>
            <a:ext cx="1216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/>
              <a:t>Instance of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D9C7196-6D01-4EE6-9C28-1E41696160A4}"/>
              </a:ext>
            </a:extLst>
          </p:cNvPr>
          <p:cNvSpPr/>
          <p:nvPr/>
        </p:nvSpPr>
        <p:spPr>
          <a:xfrm>
            <a:off x="6185483" y="5540682"/>
            <a:ext cx="5410899" cy="6463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rgbClr val="007F55"/>
                </a:solidFill>
                <a:latin typeface="Consolas" panose="020B0609020204030204" pitchFamily="49" charset="0"/>
              </a:rPr>
              <a:t>instance</a:t>
            </a:r>
            <a:r>
              <a:rPr lang="en-GB" b="1" dirty="0">
                <a:solidFill>
                  <a:srgbClr val="222222"/>
                </a:solidFill>
                <a:latin typeface="Consolas" panose="020B0609020204030204" pitchFamily="49" charset="0"/>
              </a:rPr>
              <a:t> </a:t>
            </a:r>
            <a:r>
              <a:rPr lang="en-GB" b="1" dirty="0" err="1">
                <a:solidFill>
                  <a:srgbClr val="222222"/>
                </a:solidFill>
                <a:latin typeface="Consolas" panose="020B0609020204030204" pitchFamily="49" charset="0"/>
              </a:rPr>
              <a:t>left_wheel</a:t>
            </a:r>
            <a:r>
              <a:rPr lang="en-GB" b="1" dirty="0">
                <a:solidFill>
                  <a:srgbClr val="222222"/>
                </a:solidFill>
                <a:latin typeface="Consolas" panose="020B0609020204030204" pitchFamily="49" charset="0"/>
              </a:rPr>
              <a:t> : </a:t>
            </a:r>
            <a:r>
              <a:rPr lang="en-GB" b="1" dirty="0" err="1">
                <a:solidFill>
                  <a:srgbClr val="222222"/>
                </a:solidFill>
                <a:latin typeface="Consolas" panose="020B0609020204030204" pitchFamily="49" charset="0"/>
              </a:rPr>
              <a:t>WheelControl</a:t>
            </a:r>
            <a:endParaRPr lang="en-GB" b="1" dirty="0">
              <a:solidFill>
                <a:srgbClr val="222222"/>
              </a:solidFill>
              <a:latin typeface="Consolas" panose="020B0609020204030204" pitchFamily="49" charset="0"/>
            </a:endParaRPr>
          </a:p>
          <a:p>
            <a:r>
              <a:rPr lang="en-GB" b="1" dirty="0">
                <a:solidFill>
                  <a:srgbClr val="007F55"/>
                </a:solidFill>
                <a:latin typeface="Consolas" panose="020B0609020204030204" pitchFamily="49" charset="0"/>
              </a:rPr>
              <a:t>instance</a:t>
            </a:r>
            <a:r>
              <a:rPr lang="en-GB" b="1" dirty="0">
                <a:solidFill>
                  <a:srgbClr val="222222"/>
                </a:solidFill>
                <a:latin typeface="Consolas" panose="020B0609020204030204" pitchFamily="49" charset="0"/>
              </a:rPr>
              <a:t> </a:t>
            </a:r>
            <a:r>
              <a:rPr lang="en-GB" b="1" dirty="0" err="1">
                <a:solidFill>
                  <a:srgbClr val="222222"/>
                </a:solidFill>
                <a:latin typeface="Consolas" panose="020B0609020204030204" pitchFamily="49" charset="0"/>
              </a:rPr>
              <a:t>right_wheel</a:t>
            </a:r>
            <a:r>
              <a:rPr lang="en-GB" b="1" dirty="0">
                <a:solidFill>
                  <a:srgbClr val="222222"/>
                </a:solidFill>
                <a:latin typeface="Consolas" panose="020B0609020204030204" pitchFamily="49" charset="0"/>
              </a:rPr>
              <a:t> : </a:t>
            </a:r>
            <a:r>
              <a:rPr lang="en-GB" b="1" dirty="0" err="1">
                <a:solidFill>
                  <a:srgbClr val="222222"/>
                </a:solidFill>
                <a:latin typeface="Consolas" panose="020B0609020204030204" pitchFamily="49" charset="0"/>
              </a:rPr>
              <a:t>WheelControl</a:t>
            </a:r>
            <a:endParaRPr lang="en-GB" dirty="0"/>
          </a:p>
        </p:txBody>
      </p:sp>
      <p:pic>
        <p:nvPicPr>
          <p:cNvPr id="25" name="Picture 2" descr="https://www.arduino.cc/en/uploads/Guide/RobotIsoView.png">
            <a:extLst>
              <a:ext uri="{FF2B5EF4-FFF2-40B4-BE49-F238E27FC236}">
                <a16:creationId xmlns:a16="http://schemas.microsoft.com/office/drawing/2014/main" id="{B94F24D7-00FE-40FC-8ECB-57F407174B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5889" y="353794"/>
            <a:ext cx="2477257" cy="1730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95555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4E6BBA1-FD70-41B5-A395-CBFFCB0183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83517"/>
            <a:ext cx="7618124" cy="55744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A8A1F2-3954-4819-946B-3D2C95C52D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Component Types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F7C1A84-8A63-4C3B-AF20-7122100305C3}"/>
              </a:ext>
            </a:extLst>
          </p:cNvPr>
          <p:cNvSpPr/>
          <p:nvPr/>
        </p:nvSpPr>
        <p:spPr>
          <a:xfrm>
            <a:off x="5754848" y="121027"/>
            <a:ext cx="6294539" cy="31393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rgbClr val="CC8000"/>
                </a:solidFill>
                <a:latin typeface="Consolas" panose="020B0609020204030204" pitchFamily="49" charset="0"/>
              </a:rPr>
              <a:t>thing</a:t>
            </a:r>
            <a:r>
              <a:rPr lang="en-GB" b="1" dirty="0">
                <a:solidFill>
                  <a:srgbClr val="222222"/>
                </a:solidFill>
                <a:latin typeface="Consolas" panose="020B0609020204030204" pitchFamily="49" charset="0"/>
              </a:rPr>
              <a:t> </a:t>
            </a:r>
            <a:r>
              <a:rPr lang="en-GB" b="1" dirty="0">
                <a:solidFill>
                  <a:srgbClr val="CC8000"/>
                </a:solidFill>
                <a:latin typeface="Consolas" panose="020B0609020204030204" pitchFamily="49" charset="0"/>
              </a:rPr>
              <a:t>fragment</a:t>
            </a:r>
            <a:r>
              <a:rPr lang="en-GB" b="1" dirty="0">
                <a:solidFill>
                  <a:srgbClr val="222222"/>
                </a:solidFill>
                <a:latin typeface="Consolas" panose="020B0609020204030204" pitchFamily="49" charset="0"/>
              </a:rPr>
              <a:t> </a:t>
            </a:r>
            <a:r>
              <a:rPr lang="en-GB" b="1" dirty="0" err="1">
                <a:solidFill>
                  <a:srgbClr val="222222"/>
                </a:solidFill>
                <a:latin typeface="Consolas" panose="020B0609020204030204" pitchFamily="49" charset="0"/>
              </a:rPr>
              <a:t>RobotMsgs</a:t>
            </a:r>
            <a:r>
              <a:rPr lang="en-GB" b="1" dirty="0">
                <a:solidFill>
                  <a:srgbClr val="222222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GB" b="1" dirty="0">
                <a:solidFill>
                  <a:srgbClr val="222222"/>
                </a:solidFill>
                <a:latin typeface="Consolas" panose="020B0609020204030204" pitchFamily="49" charset="0"/>
              </a:rPr>
              <a:t>{</a:t>
            </a:r>
          </a:p>
          <a:p>
            <a:pPr lvl="1"/>
            <a:r>
              <a:rPr lang="en-GB" b="1" dirty="0">
                <a:solidFill>
                  <a:srgbClr val="CC8000"/>
                </a:solidFill>
                <a:latin typeface="Consolas" panose="020B0609020204030204" pitchFamily="49" charset="0"/>
              </a:rPr>
              <a:t>message</a:t>
            </a:r>
            <a:r>
              <a:rPr lang="en-GB" b="1" dirty="0">
                <a:solidFill>
                  <a:srgbClr val="222222"/>
                </a:solidFill>
                <a:latin typeface="Consolas" panose="020B0609020204030204" pitchFamily="49" charset="0"/>
              </a:rPr>
              <a:t> distance(d : UInt16)</a:t>
            </a:r>
          </a:p>
          <a:p>
            <a:pPr lvl="1"/>
            <a:r>
              <a:rPr lang="en-GB" b="1" dirty="0">
                <a:solidFill>
                  <a:srgbClr val="CC8000"/>
                </a:solidFill>
                <a:latin typeface="Consolas" panose="020B0609020204030204" pitchFamily="49" charset="0"/>
              </a:rPr>
              <a:t>message</a:t>
            </a:r>
            <a:r>
              <a:rPr lang="en-GB" b="1" dirty="0">
                <a:solidFill>
                  <a:srgbClr val="222222"/>
                </a:solidFill>
                <a:latin typeface="Consolas" panose="020B0609020204030204" pitchFamily="49" charset="0"/>
              </a:rPr>
              <a:t> bump(direction : UInt8)</a:t>
            </a:r>
          </a:p>
          <a:p>
            <a:pPr lvl="1"/>
            <a:r>
              <a:rPr lang="en-GB" b="1" dirty="0">
                <a:solidFill>
                  <a:srgbClr val="CC8000"/>
                </a:solidFill>
                <a:latin typeface="Consolas" panose="020B0609020204030204" pitchFamily="49" charset="0"/>
              </a:rPr>
              <a:t>message</a:t>
            </a:r>
            <a:r>
              <a:rPr lang="en-GB" b="1" dirty="0">
                <a:solidFill>
                  <a:srgbClr val="222222"/>
                </a:solidFill>
                <a:latin typeface="Consolas" panose="020B0609020204030204" pitchFamily="49" charset="0"/>
              </a:rPr>
              <a:t> turn(angle : Int16)</a:t>
            </a:r>
          </a:p>
          <a:p>
            <a:pPr lvl="1"/>
            <a:r>
              <a:rPr lang="en-GB" b="1" dirty="0">
                <a:solidFill>
                  <a:srgbClr val="CC8000"/>
                </a:solidFill>
                <a:latin typeface="Consolas" panose="020B0609020204030204" pitchFamily="49" charset="0"/>
              </a:rPr>
              <a:t>message</a:t>
            </a:r>
            <a:r>
              <a:rPr lang="en-GB" b="1" dirty="0">
                <a:solidFill>
                  <a:srgbClr val="222222"/>
                </a:solidFill>
                <a:latin typeface="Consolas" panose="020B0609020204030204" pitchFamily="49" charset="0"/>
              </a:rPr>
              <a:t> forward(speed : UInt8)</a:t>
            </a:r>
          </a:p>
          <a:p>
            <a:pPr lvl="1"/>
            <a:r>
              <a:rPr lang="en-GB" b="1" dirty="0">
                <a:solidFill>
                  <a:srgbClr val="CC8000"/>
                </a:solidFill>
                <a:latin typeface="Consolas" panose="020B0609020204030204" pitchFamily="49" charset="0"/>
              </a:rPr>
              <a:t>message</a:t>
            </a:r>
            <a:r>
              <a:rPr lang="en-GB" b="1" dirty="0">
                <a:solidFill>
                  <a:srgbClr val="222222"/>
                </a:solidFill>
                <a:latin typeface="Consolas" panose="020B0609020204030204" pitchFamily="49" charset="0"/>
              </a:rPr>
              <a:t> backward(speed : UInt8)</a:t>
            </a:r>
          </a:p>
          <a:p>
            <a:pPr lvl="1"/>
            <a:r>
              <a:rPr lang="en-GB" b="1" dirty="0">
                <a:solidFill>
                  <a:srgbClr val="CC8000"/>
                </a:solidFill>
                <a:latin typeface="Consolas" panose="020B0609020204030204" pitchFamily="49" charset="0"/>
              </a:rPr>
              <a:t>message</a:t>
            </a:r>
            <a:r>
              <a:rPr lang="en-GB" b="1" dirty="0">
                <a:solidFill>
                  <a:srgbClr val="222222"/>
                </a:solidFill>
                <a:latin typeface="Consolas" panose="020B0609020204030204" pitchFamily="49" charset="0"/>
              </a:rPr>
              <a:t> stop()</a:t>
            </a:r>
          </a:p>
          <a:p>
            <a:pPr lvl="1"/>
            <a:r>
              <a:rPr lang="en-GB" b="1" dirty="0">
                <a:solidFill>
                  <a:srgbClr val="CC8000"/>
                </a:solidFill>
                <a:latin typeface="Consolas" panose="020B0609020204030204" pitchFamily="49" charset="0"/>
              </a:rPr>
              <a:t>message</a:t>
            </a:r>
            <a:r>
              <a:rPr lang="en-GB" b="1" dirty="0">
                <a:solidFill>
                  <a:srgbClr val="222222"/>
                </a:solidFill>
                <a:latin typeface="Consolas" panose="020B0609020204030204" pitchFamily="49" charset="0"/>
              </a:rPr>
              <a:t> odometry(left : Int16, right : Int16)</a:t>
            </a:r>
          </a:p>
          <a:p>
            <a:pPr lvl="1"/>
            <a:r>
              <a:rPr lang="en-GB" b="1" dirty="0">
                <a:solidFill>
                  <a:srgbClr val="CC8000"/>
                </a:solidFill>
                <a:latin typeface="Consolas" panose="020B0609020204030204" pitchFamily="49" charset="0"/>
              </a:rPr>
              <a:t>message</a:t>
            </a:r>
            <a:r>
              <a:rPr lang="en-GB" b="1" dirty="0">
                <a:solidFill>
                  <a:srgbClr val="222222"/>
                </a:solidFill>
                <a:latin typeface="Consolas" panose="020B0609020204030204" pitchFamily="49" charset="0"/>
              </a:rPr>
              <a:t> </a:t>
            </a:r>
            <a:r>
              <a:rPr lang="en-GB" b="1" dirty="0" err="1">
                <a:solidFill>
                  <a:srgbClr val="222222"/>
                </a:solidFill>
                <a:latin typeface="Consolas" panose="020B0609020204030204" pitchFamily="49" charset="0"/>
              </a:rPr>
              <a:t>wheel_position</a:t>
            </a:r>
            <a:r>
              <a:rPr lang="en-GB" b="1" dirty="0">
                <a:solidFill>
                  <a:srgbClr val="222222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GB" dirty="0">
                <a:solidFill>
                  <a:srgbClr val="222222"/>
                </a:solidFill>
                <a:latin typeface="Consolas" panose="020B0609020204030204" pitchFamily="49" charset="0"/>
              </a:rPr>
              <a:t>}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84F705-F176-481B-9B40-F8864A65D80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060" r="74205" b="74436"/>
          <a:stretch/>
        </p:blipFill>
        <p:spPr>
          <a:xfrm>
            <a:off x="8412925" y="4550904"/>
            <a:ext cx="989900" cy="69396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31ABF8E-7301-4276-AA63-917DC5AE19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510" t="69" r="41755" b="74367"/>
          <a:stretch/>
        </p:blipFill>
        <p:spPr>
          <a:xfrm>
            <a:off x="9309040" y="4550903"/>
            <a:ext cx="989900" cy="6939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345F026-AAB1-4093-9AA8-BDEF3A1761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4622" t="587" r="8643" b="73849"/>
          <a:stretch/>
        </p:blipFill>
        <p:spPr>
          <a:xfrm>
            <a:off x="10264685" y="4550902"/>
            <a:ext cx="989900" cy="69396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13D4F1B-42CE-43A1-B1AB-2AC196BBC40C}"/>
              </a:ext>
            </a:extLst>
          </p:cNvPr>
          <p:cNvSpPr txBox="1"/>
          <p:nvPr/>
        </p:nvSpPr>
        <p:spPr>
          <a:xfrm>
            <a:off x="9084049" y="5406567"/>
            <a:ext cx="14398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Datatypes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5BBEDAF-49F0-4D48-8290-826FD5673B91}"/>
              </a:ext>
            </a:extLst>
          </p:cNvPr>
          <p:cNvSpPr txBox="1"/>
          <p:nvPr/>
        </p:nvSpPr>
        <p:spPr>
          <a:xfrm>
            <a:off x="1227496" y="1783020"/>
            <a:ext cx="13793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Fragment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2A70420-2F37-4A2C-A3F4-5ADE8F9E6342}"/>
              </a:ext>
            </a:extLst>
          </p:cNvPr>
          <p:cNvSpPr txBox="1"/>
          <p:nvPr/>
        </p:nvSpPr>
        <p:spPr>
          <a:xfrm>
            <a:off x="1343523" y="6027003"/>
            <a:ext cx="22833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dirty="0"/>
              <a:t>Component type</a:t>
            </a:r>
          </a:p>
          <a:p>
            <a:pPr algn="ctr"/>
            <a:r>
              <a:rPr lang="en-GB" sz="2400" dirty="0"/>
              <a:t>or </a:t>
            </a:r>
            <a:r>
              <a:rPr lang="en-GB" sz="2400" b="1" dirty="0"/>
              <a:t>Thing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35331415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9923" y="0"/>
            <a:ext cx="9054353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8727643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BFE879D-FCEE-4DF8-8D8C-B35FF4542A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8131" y="3243758"/>
            <a:ext cx="7073869" cy="331344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7B46E28-2187-46E9-A62F-15483F1953EB}"/>
              </a:ext>
            </a:extLst>
          </p:cNvPr>
          <p:cNvSpPr/>
          <p:nvPr/>
        </p:nvSpPr>
        <p:spPr>
          <a:xfrm>
            <a:off x="281683" y="1561574"/>
            <a:ext cx="5992117" cy="424731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rgbClr val="007F55"/>
                </a:solidFill>
                <a:latin typeface="Consolas" panose="020B0609020204030204" pitchFamily="49" charset="0"/>
              </a:rPr>
              <a:t>configuration</a:t>
            </a:r>
            <a:r>
              <a:rPr lang="en-GB" b="1" dirty="0">
                <a:solidFill>
                  <a:srgbClr val="222222"/>
                </a:solidFill>
                <a:latin typeface="Consolas" panose="020B0609020204030204" pitchFamily="49" charset="0"/>
              </a:rPr>
              <a:t> Robot</a:t>
            </a:r>
          </a:p>
          <a:p>
            <a:r>
              <a:rPr lang="en-GB" dirty="0">
                <a:solidFill>
                  <a:srgbClr val="222222"/>
                </a:solidFill>
                <a:latin typeface="Consolas" panose="020B0609020204030204" pitchFamily="49" charset="0"/>
              </a:rPr>
              <a:t>{</a:t>
            </a:r>
          </a:p>
          <a:p>
            <a:pPr lvl="1"/>
            <a:r>
              <a:rPr lang="en-GB" b="1" dirty="0">
                <a:solidFill>
                  <a:srgbClr val="007F55"/>
                </a:solidFill>
                <a:latin typeface="Consolas" panose="020B0609020204030204" pitchFamily="49" charset="0"/>
              </a:rPr>
              <a:t>instance</a:t>
            </a:r>
            <a:r>
              <a:rPr lang="en-GB" b="1" dirty="0">
                <a:solidFill>
                  <a:srgbClr val="222222"/>
                </a:solidFill>
                <a:latin typeface="Consolas" panose="020B0609020204030204" pitchFamily="49" charset="0"/>
              </a:rPr>
              <a:t> robot : </a:t>
            </a:r>
            <a:r>
              <a:rPr lang="en-GB" b="1" dirty="0" err="1">
                <a:solidFill>
                  <a:srgbClr val="222222"/>
                </a:solidFill>
                <a:latin typeface="Consolas" panose="020B0609020204030204" pitchFamily="49" charset="0"/>
              </a:rPr>
              <a:t>RobotControl</a:t>
            </a:r>
            <a:endParaRPr lang="en-GB" b="1" dirty="0">
              <a:solidFill>
                <a:srgbClr val="222222"/>
              </a:solidFill>
              <a:latin typeface="Consolas" panose="020B0609020204030204" pitchFamily="49" charset="0"/>
            </a:endParaRPr>
          </a:p>
          <a:p>
            <a:pPr lvl="1"/>
            <a:r>
              <a:rPr lang="en-GB" b="1" dirty="0">
                <a:solidFill>
                  <a:srgbClr val="007F55"/>
                </a:solidFill>
                <a:latin typeface="Consolas" panose="020B0609020204030204" pitchFamily="49" charset="0"/>
              </a:rPr>
              <a:t>instance</a:t>
            </a:r>
            <a:r>
              <a:rPr lang="en-GB" b="1" dirty="0">
                <a:solidFill>
                  <a:srgbClr val="222222"/>
                </a:solidFill>
                <a:latin typeface="Consolas" panose="020B0609020204030204" pitchFamily="49" charset="0"/>
              </a:rPr>
              <a:t> </a:t>
            </a:r>
            <a:r>
              <a:rPr lang="en-GB" b="1" dirty="0" err="1">
                <a:solidFill>
                  <a:srgbClr val="222222"/>
                </a:solidFill>
                <a:latin typeface="Consolas" panose="020B0609020204030204" pitchFamily="49" charset="0"/>
              </a:rPr>
              <a:t>sdist</a:t>
            </a:r>
            <a:r>
              <a:rPr lang="en-GB" b="1" dirty="0">
                <a:solidFill>
                  <a:srgbClr val="222222"/>
                </a:solidFill>
                <a:latin typeface="Consolas" panose="020B0609020204030204" pitchFamily="49" charset="0"/>
              </a:rPr>
              <a:t> : </a:t>
            </a:r>
            <a:r>
              <a:rPr lang="en-GB" b="1" dirty="0" err="1">
                <a:solidFill>
                  <a:srgbClr val="222222"/>
                </a:solidFill>
                <a:latin typeface="Consolas" panose="020B0609020204030204" pitchFamily="49" charset="0"/>
              </a:rPr>
              <a:t>DistanceSensor</a:t>
            </a:r>
            <a:endParaRPr lang="en-GB" b="1" dirty="0">
              <a:solidFill>
                <a:srgbClr val="222222"/>
              </a:solidFill>
              <a:latin typeface="Consolas" panose="020B0609020204030204" pitchFamily="49" charset="0"/>
            </a:endParaRPr>
          </a:p>
          <a:p>
            <a:pPr lvl="1"/>
            <a:r>
              <a:rPr lang="en-GB" b="1" dirty="0">
                <a:solidFill>
                  <a:srgbClr val="007F55"/>
                </a:solidFill>
                <a:latin typeface="Consolas" panose="020B0609020204030204" pitchFamily="49" charset="0"/>
              </a:rPr>
              <a:t>instance</a:t>
            </a:r>
            <a:r>
              <a:rPr lang="en-GB" b="1" dirty="0">
                <a:solidFill>
                  <a:srgbClr val="222222"/>
                </a:solidFill>
                <a:latin typeface="Consolas" panose="020B0609020204030204" pitchFamily="49" charset="0"/>
              </a:rPr>
              <a:t> </a:t>
            </a:r>
            <a:r>
              <a:rPr lang="en-GB" b="1" dirty="0" err="1">
                <a:solidFill>
                  <a:srgbClr val="222222"/>
                </a:solidFill>
                <a:latin typeface="Consolas" panose="020B0609020204030204" pitchFamily="49" charset="0"/>
              </a:rPr>
              <a:t>scoll</a:t>
            </a:r>
            <a:r>
              <a:rPr lang="en-GB" b="1" dirty="0">
                <a:solidFill>
                  <a:srgbClr val="222222"/>
                </a:solidFill>
                <a:latin typeface="Consolas" panose="020B0609020204030204" pitchFamily="49" charset="0"/>
              </a:rPr>
              <a:t> : </a:t>
            </a:r>
            <a:r>
              <a:rPr lang="en-GB" b="1" dirty="0" err="1">
                <a:solidFill>
                  <a:srgbClr val="222222"/>
                </a:solidFill>
                <a:latin typeface="Consolas" panose="020B0609020204030204" pitchFamily="49" charset="0"/>
              </a:rPr>
              <a:t>CollisionSensor</a:t>
            </a:r>
            <a:endParaRPr lang="en-GB" b="1" dirty="0">
              <a:solidFill>
                <a:srgbClr val="222222"/>
              </a:solidFill>
              <a:latin typeface="Consolas" panose="020B0609020204030204" pitchFamily="49" charset="0"/>
            </a:endParaRPr>
          </a:p>
          <a:p>
            <a:pPr lvl="1"/>
            <a:r>
              <a:rPr lang="en-GB" b="1" dirty="0">
                <a:solidFill>
                  <a:srgbClr val="007F55"/>
                </a:solidFill>
                <a:latin typeface="Consolas" panose="020B0609020204030204" pitchFamily="49" charset="0"/>
              </a:rPr>
              <a:t>instance</a:t>
            </a:r>
            <a:r>
              <a:rPr lang="en-GB" b="1" dirty="0">
                <a:solidFill>
                  <a:srgbClr val="222222"/>
                </a:solidFill>
                <a:latin typeface="Consolas" panose="020B0609020204030204" pitchFamily="49" charset="0"/>
              </a:rPr>
              <a:t> motion : </a:t>
            </a:r>
            <a:r>
              <a:rPr lang="en-GB" b="1" dirty="0" err="1">
                <a:solidFill>
                  <a:srgbClr val="222222"/>
                </a:solidFill>
                <a:latin typeface="Consolas" panose="020B0609020204030204" pitchFamily="49" charset="0"/>
              </a:rPr>
              <a:t>MotionControl</a:t>
            </a:r>
            <a:endParaRPr lang="en-GB" b="1" dirty="0">
              <a:solidFill>
                <a:srgbClr val="222222"/>
              </a:solidFill>
              <a:latin typeface="Consolas" panose="020B0609020204030204" pitchFamily="49" charset="0"/>
            </a:endParaRPr>
          </a:p>
          <a:p>
            <a:pPr lvl="1"/>
            <a:r>
              <a:rPr lang="en-GB" b="1" dirty="0">
                <a:solidFill>
                  <a:srgbClr val="007F55"/>
                </a:solidFill>
                <a:latin typeface="Consolas" panose="020B0609020204030204" pitchFamily="49" charset="0"/>
              </a:rPr>
              <a:t>instance</a:t>
            </a:r>
            <a:r>
              <a:rPr lang="en-GB" b="1" dirty="0">
                <a:solidFill>
                  <a:srgbClr val="222222"/>
                </a:solidFill>
                <a:latin typeface="Consolas" panose="020B0609020204030204" pitchFamily="49" charset="0"/>
              </a:rPr>
              <a:t> </a:t>
            </a:r>
            <a:r>
              <a:rPr lang="en-GB" b="1" dirty="0" err="1">
                <a:solidFill>
                  <a:srgbClr val="222222"/>
                </a:solidFill>
                <a:latin typeface="Consolas" panose="020B0609020204030204" pitchFamily="49" charset="0"/>
              </a:rPr>
              <a:t>left_wheel</a:t>
            </a:r>
            <a:r>
              <a:rPr lang="en-GB" b="1" dirty="0">
                <a:solidFill>
                  <a:srgbClr val="222222"/>
                </a:solidFill>
                <a:latin typeface="Consolas" panose="020B0609020204030204" pitchFamily="49" charset="0"/>
              </a:rPr>
              <a:t> : </a:t>
            </a:r>
            <a:r>
              <a:rPr lang="en-GB" b="1" dirty="0" err="1">
                <a:solidFill>
                  <a:srgbClr val="222222"/>
                </a:solidFill>
                <a:latin typeface="Consolas" panose="020B0609020204030204" pitchFamily="49" charset="0"/>
              </a:rPr>
              <a:t>WheelControl</a:t>
            </a:r>
            <a:endParaRPr lang="en-GB" b="1" dirty="0">
              <a:solidFill>
                <a:srgbClr val="222222"/>
              </a:solidFill>
              <a:latin typeface="Consolas" panose="020B0609020204030204" pitchFamily="49" charset="0"/>
            </a:endParaRPr>
          </a:p>
          <a:p>
            <a:pPr lvl="1"/>
            <a:r>
              <a:rPr lang="en-GB" b="1" dirty="0">
                <a:solidFill>
                  <a:srgbClr val="007F55"/>
                </a:solidFill>
                <a:latin typeface="Consolas" panose="020B0609020204030204" pitchFamily="49" charset="0"/>
              </a:rPr>
              <a:t>instance</a:t>
            </a:r>
            <a:r>
              <a:rPr lang="en-GB" b="1" dirty="0">
                <a:solidFill>
                  <a:srgbClr val="222222"/>
                </a:solidFill>
                <a:latin typeface="Consolas" panose="020B0609020204030204" pitchFamily="49" charset="0"/>
              </a:rPr>
              <a:t> </a:t>
            </a:r>
            <a:r>
              <a:rPr lang="en-GB" b="1" dirty="0" err="1">
                <a:solidFill>
                  <a:srgbClr val="222222"/>
                </a:solidFill>
                <a:latin typeface="Consolas" panose="020B0609020204030204" pitchFamily="49" charset="0"/>
              </a:rPr>
              <a:t>right_wheel</a:t>
            </a:r>
            <a:r>
              <a:rPr lang="en-GB" b="1" dirty="0">
                <a:solidFill>
                  <a:srgbClr val="222222"/>
                </a:solidFill>
                <a:latin typeface="Consolas" panose="020B0609020204030204" pitchFamily="49" charset="0"/>
              </a:rPr>
              <a:t> : </a:t>
            </a:r>
            <a:r>
              <a:rPr lang="en-GB" b="1" dirty="0" err="1">
                <a:solidFill>
                  <a:srgbClr val="222222"/>
                </a:solidFill>
                <a:latin typeface="Consolas" panose="020B0609020204030204" pitchFamily="49" charset="0"/>
              </a:rPr>
              <a:t>WheelControl</a:t>
            </a:r>
            <a:endParaRPr lang="en-GB" b="1" dirty="0">
              <a:solidFill>
                <a:srgbClr val="222222"/>
              </a:solidFill>
              <a:latin typeface="Consolas" panose="020B0609020204030204" pitchFamily="49" charset="0"/>
            </a:endParaRPr>
          </a:p>
          <a:p>
            <a:pPr lvl="1"/>
            <a:endParaRPr lang="en-GB" dirty="0">
              <a:latin typeface="Consolas" panose="020B0609020204030204" pitchFamily="49" charset="0"/>
            </a:endParaRPr>
          </a:p>
          <a:p>
            <a:pPr lvl="1"/>
            <a:r>
              <a:rPr lang="en-GB" b="1" dirty="0">
                <a:solidFill>
                  <a:srgbClr val="007F55"/>
                </a:solidFill>
                <a:latin typeface="Consolas" panose="020B0609020204030204" pitchFamily="49" charset="0"/>
              </a:rPr>
              <a:t>connector</a:t>
            </a:r>
            <a:r>
              <a:rPr lang="en-GB" b="1" dirty="0">
                <a:solidFill>
                  <a:srgbClr val="222222"/>
                </a:solidFill>
                <a:latin typeface="Consolas" panose="020B0609020204030204" pitchFamily="49" charset="0"/>
              </a:rPr>
              <a:t> </a:t>
            </a:r>
            <a:r>
              <a:rPr lang="en-GB" b="1" dirty="0" err="1">
                <a:solidFill>
                  <a:srgbClr val="222222"/>
                </a:solidFill>
                <a:latin typeface="Consolas" panose="020B0609020204030204" pitchFamily="49" charset="0"/>
              </a:rPr>
              <a:t>robot.rangefinder</a:t>
            </a:r>
            <a:r>
              <a:rPr lang="en-GB" b="1" dirty="0">
                <a:solidFill>
                  <a:srgbClr val="222222"/>
                </a:solidFill>
                <a:latin typeface="Consolas" panose="020B0609020204030204" pitchFamily="49" charset="0"/>
              </a:rPr>
              <a:t> </a:t>
            </a:r>
            <a:r>
              <a:rPr lang="en-GB" b="1" dirty="0">
                <a:solidFill>
                  <a:srgbClr val="007F55"/>
                </a:solidFill>
                <a:latin typeface="Consolas" panose="020B0609020204030204" pitchFamily="49" charset="0"/>
              </a:rPr>
              <a:t>=&gt;</a:t>
            </a:r>
            <a:r>
              <a:rPr lang="en-GB" b="1" dirty="0">
                <a:solidFill>
                  <a:srgbClr val="222222"/>
                </a:solidFill>
                <a:latin typeface="Consolas" panose="020B0609020204030204" pitchFamily="49" charset="0"/>
              </a:rPr>
              <a:t> </a:t>
            </a:r>
            <a:r>
              <a:rPr lang="en-GB" b="1" dirty="0" err="1">
                <a:solidFill>
                  <a:srgbClr val="222222"/>
                </a:solidFill>
                <a:latin typeface="Consolas" panose="020B0609020204030204" pitchFamily="49" charset="0"/>
              </a:rPr>
              <a:t>sdist.data</a:t>
            </a:r>
            <a:endParaRPr lang="en-GB" b="1" dirty="0">
              <a:solidFill>
                <a:srgbClr val="222222"/>
              </a:solidFill>
              <a:latin typeface="Consolas" panose="020B0609020204030204" pitchFamily="49" charset="0"/>
            </a:endParaRPr>
          </a:p>
          <a:p>
            <a:pPr lvl="1"/>
            <a:r>
              <a:rPr lang="en-GB" b="1" dirty="0">
                <a:solidFill>
                  <a:srgbClr val="007F55"/>
                </a:solidFill>
                <a:latin typeface="Consolas" panose="020B0609020204030204" pitchFamily="49" charset="0"/>
              </a:rPr>
              <a:t>connector</a:t>
            </a:r>
            <a:r>
              <a:rPr lang="en-GB" b="1" dirty="0">
                <a:solidFill>
                  <a:srgbClr val="222222"/>
                </a:solidFill>
                <a:latin typeface="Consolas" panose="020B0609020204030204" pitchFamily="49" charset="0"/>
              </a:rPr>
              <a:t> </a:t>
            </a:r>
            <a:r>
              <a:rPr lang="en-GB" b="1" dirty="0" err="1">
                <a:solidFill>
                  <a:srgbClr val="222222"/>
                </a:solidFill>
                <a:latin typeface="Consolas" panose="020B0609020204030204" pitchFamily="49" charset="0"/>
              </a:rPr>
              <a:t>robot.bumper</a:t>
            </a:r>
            <a:r>
              <a:rPr lang="en-GB" b="1" dirty="0">
                <a:solidFill>
                  <a:srgbClr val="222222"/>
                </a:solidFill>
                <a:latin typeface="Consolas" panose="020B0609020204030204" pitchFamily="49" charset="0"/>
              </a:rPr>
              <a:t> </a:t>
            </a:r>
            <a:r>
              <a:rPr lang="en-GB" b="1" dirty="0">
                <a:solidFill>
                  <a:srgbClr val="007F55"/>
                </a:solidFill>
                <a:latin typeface="Consolas" panose="020B0609020204030204" pitchFamily="49" charset="0"/>
              </a:rPr>
              <a:t>=&gt;</a:t>
            </a:r>
            <a:r>
              <a:rPr lang="en-GB" b="1" dirty="0">
                <a:solidFill>
                  <a:srgbClr val="222222"/>
                </a:solidFill>
                <a:latin typeface="Consolas" panose="020B0609020204030204" pitchFamily="49" charset="0"/>
              </a:rPr>
              <a:t> </a:t>
            </a:r>
            <a:r>
              <a:rPr lang="en-GB" b="1" dirty="0" err="1">
                <a:solidFill>
                  <a:srgbClr val="222222"/>
                </a:solidFill>
                <a:latin typeface="Consolas" panose="020B0609020204030204" pitchFamily="49" charset="0"/>
              </a:rPr>
              <a:t>scoll.data</a:t>
            </a:r>
            <a:endParaRPr lang="en-GB" b="1" dirty="0">
              <a:solidFill>
                <a:srgbClr val="222222"/>
              </a:solidFill>
              <a:latin typeface="Consolas" panose="020B0609020204030204" pitchFamily="49" charset="0"/>
            </a:endParaRPr>
          </a:p>
          <a:p>
            <a:pPr lvl="1"/>
            <a:r>
              <a:rPr lang="en-GB" b="1" dirty="0">
                <a:solidFill>
                  <a:srgbClr val="007F55"/>
                </a:solidFill>
                <a:latin typeface="Consolas" panose="020B0609020204030204" pitchFamily="49" charset="0"/>
              </a:rPr>
              <a:t>connector</a:t>
            </a:r>
            <a:r>
              <a:rPr lang="en-GB" b="1" dirty="0">
                <a:solidFill>
                  <a:srgbClr val="222222"/>
                </a:solidFill>
                <a:latin typeface="Consolas" panose="020B0609020204030204" pitchFamily="49" charset="0"/>
              </a:rPr>
              <a:t> </a:t>
            </a:r>
            <a:r>
              <a:rPr lang="en-GB" b="1" dirty="0" err="1">
                <a:solidFill>
                  <a:srgbClr val="222222"/>
                </a:solidFill>
                <a:latin typeface="Consolas" panose="020B0609020204030204" pitchFamily="49" charset="0"/>
              </a:rPr>
              <a:t>robot.platform</a:t>
            </a:r>
            <a:r>
              <a:rPr lang="en-GB" b="1" dirty="0">
                <a:solidFill>
                  <a:srgbClr val="222222"/>
                </a:solidFill>
                <a:latin typeface="Consolas" panose="020B0609020204030204" pitchFamily="49" charset="0"/>
              </a:rPr>
              <a:t> </a:t>
            </a:r>
            <a:r>
              <a:rPr lang="en-GB" b="1" dirty="0">
                <a:solidFill>
                  <a:srgbClr val="007F55"/>
                </a:solidFill>
                <a:latin typeface="Consolas" panose="020B0609020204030204" pitchFamily="49" charset="0"/>
              </a:rPr>
              <a:t>=&gt;</a:t>
            </a:r>
            <a:r>
              <a:rPr lang="en-GB" b="1" dirty="0">
                <a:solidFill>
                  <a:srgbClr val="222222"/>
                </a:solidFill>
                <a:latin typeface="Consolas" panose="020B0609020204030204" pitchFamily="49" charset="0"/>
              </a:rPr>
              <a:t> </a:t>
            </a:r>
            <a:r>
              <a:rPr lang="en-GB" b="1" dirty="0" err="1">
                <a:solidFill>
                  <a:srgbClr val="222222"/>
                </a:solidFill>
                <a:latin typeface="Consolas" panose="020B0609020204030204" pitchFamily="49" charset="0"/>
              </a:rPr>
              <a:t>motion.ctrl</a:t>
            </a:r>
            <a:endParaRPr lang="en-GB" b="1" dirty="0">
              <a:solidFill>
                <a:srgbClr val="222222"/>
              </a:solidFill>
              <a:latin typeface="Consolas" panose="020B0609020204030204" pitchFamily="49" charset="0"/>
            </a:endParaRPr>
          </a:p>
          <a:p>
            <a:pPr lvl="1"/>
            <a:r>
              <a:rPr lang="en-GB" b="1" dirty="0">
                <a:solidFill>
                  <a:srgbClr val="007F55"/>
                </a:solidFill>
                <a:latin typeface="Consolas" panose="020B0609020204030204" pitchFamily="49" charset="0"/>
              </a:rPr>
              <a:t>connector</a:t>
            </a:r>
            <a:r>
              <a:rPr lang="en-GB" b="1" dirty="0">
                <a:solidFill>
                  <a:srgbClr val="222222"/>
                </a:solidFill>
                <a:latin typeface="Consolas" panose="020B0609020204030204" pitchFamily="49" charset="0"/>
              </a:rPr>
              <a:t> </a:t>
            </a:r>
            <a:r>
              <a:rPr lang="en-GB" b="1" dirty="0" err="1">
                <a:solidFill>
                  <a:srgbClr val="222222"/>
                </a:solidFill>
                <a:latin typeface="Consolas" panose="020B0609020204030204" pitchFamily="49" charset="0"/>
              </a:rPr>
              <a:t>motion.left</a:t>
            </a:r>
            <a:r>
              <a:rPr lang="en-GB" b="1" dirty="0">
                <a:solidFill>
                  <a:srgbClr val="222222"/>
                </a:solidFill>
                <a:latin typeface="Consolas" panose="020B0609020204030204" pitchFamily="49" charset="0"/>
              </a:rPr>
              <a:t> </a:t>
            </a:r>
            <a:r>
              <a:rPr lang="en-GB" b="1" dirty="0">
                <a:solidFill>
                  <a:srgbClr val="007F55"/>
                </a:solidFill>
                <a:latin typeface="Consolas" panose="020B0609020204030204" pitchFamily="49" charset="0"/>
              </a:rPr>
              <a:t>=&gt;</a:t>
            </a:r>
            <a:r>
              <a:rPr lang="en-GB" b="1" dirty="0">
                <a:solidFill>
                  <a:srgbClr val="222222"/>
                </a:solidFill>
                <a:latin typeface="Consolas" panose="020B0609020204030204" pitchFamily="49" charset="0"/>
              </a:rPr>
              <a:t> </a:t>
            </a:r>
            <a:r>
              <a:rPr lang="en-GB" b="1" dirty="0" err="1">
                <a:solidFill>
                  <a:srgbClr val="222222"/>
                </a:solidFill>
                <a:latin typeface="Consolas" panose="020B0609020204030204" pitchFamily="49" charset="0"/>
              </a:rPr>
              <a:t>left_wheel.ctrl</a:t>
            </a:r>
            <a:endParaRPr lang="en-GB" b="1" dirty="0">
              <a:solidFill>
                <a:srgbClr val="222222"/>
              </a:solidFill>
              <a:latin typeface="Consolas" panose="020B0609020204030204" pitchFamily="49" charset="0"/>
            </a:endParaRPr>
          </a:p>
          <a:p>
            <a:pPr lvl="1"/>
            <a:r>
              <a:rPr lang="en-GB" b="1" dirty="0">
                <a:solidFill>
                  <a:srgbClr val="007F55"/>
                </a:solidFill>
                <a:latin typeface="Consolas" panose="020B0609020204030204" pitchFamily="49" charset="0"/>
              </a:rPr>
              <a:t>connector</a:t>
            </a:r>
            <a:r>
              <a:rPr lang="en-GB" b="1" dirty="0">
                <a:solidFill>
                  <a:srgbClr val="222222"/>
                </a:solidFill>
                <a:latin typeface="Consolas" panose="020B0609020204030204" pitchFamily="49" charset="0"/>
              </a:rPr>
              <a:t> </a:t>
            </a:r>
            <a:r>
              <a:rPr lang="en-GB" b="1" dirty="0" err="1">
                <a:solidFill>
                  <a:srgbClr val="222222"/>
                </a:solidFill>
                <a:latin typeface="Consolas" panose="020B0609020204030204" pitchFamily="49" charset="0"/>
              </a:rPr>
              <a:t>motion.right</a:t>
            </a:r>
            <a:r>
              <a:rPr lang="en-GB" b="1" dirty="0">
                <a:solidFill>
                  <a:srgbClr val="222222"/>
                </a:solidFill>
                <a:latin typeface="Consolas" panose="020B0609020204030204" pitchFamily="49" charset="0"/>
              </a:rPr>
              <a:t> </a:t>
            </a:r>
            <a:r>
              <a:rPr lang="en-GB" b="1" dirty="0">
                <a:solidFill>
                  <a:srgbClr val="007F55"/>
                </a:solidFill>
                <a:latin typeface="Consolas" panose="020B0609020204030204" pitchFamily="49" charset="0"/>
              </a:rPr>
              <a:t>=&gt;</a:t>
            </a:r>
            <a:r>
              <a:rPr lang="en-GB" b="1" dirty="0">
                <a:solidFill>
                  <a:srgbClr val="222222"/>
                </a:solidFill>
                <a:latin typeface="Consolas" panose="020B0609020204030204" pitchFamily="49" charset="0"/>
              </a:rPr>
              <a:t> </a:t>
            </a:r>
            <a:r>
              <a:rPr lang="en-GB" b="1" dirty="0" err="1">
                <a:solidFill>
                  <a:srgbClr val="222222"/>
                </a:solidFill>
                <a:latin typeface="Consolas" panose="020B0609020204030204" pitchFamily="49" charset="0"/>
              </a:rPr>
              <a:t>right_wheel.ctrl</a:t>
            </a:r>
            <a:endParaRPr lang="en-GB" b="1" dirty="0">
              <a:solidFill>
                <a:srgbClr val="222222"/>
              </a:solidFill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srgbClr val="222222"/>
                </a:solidFill>
                <a:latin typeface="Consolas" panose="020B0609020204030204" pitchFamily="49" charset="0"/>
              </a:rPr>
              <a:t>}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BE77E37-B0FE-492C-BEB5-131581A71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Component assembly (Configuration)</a:t>
            </a:r>
          </a:p>
        </p:txBody>
      </p:sp>
    </p:spTree>
    <p:extLst>
      <p:ext uri="{BB962C8B-B14F-4D97-AF65-F5344CB8AC3E}">
        <p14:creationId xmlns:p14="http://schemas.microsoft.com/office/powerpoint/2010/main" val="321503961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97AE3-4D63-45B8-8B04-45EF117BF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Component behaviour modelling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0E06E5-AA33-4291-82A2-DC6CAFF2EC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7522" y="2107954"/>
            <a:ext cx="8001000" cy="45529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3513F7D-F851-4006-BBDC-ED4E963189C4}"/>
              </a:ext>
            </a:extLst>
          </p:cNvPr>
          <p:cNvSpPr txBox="1"/>
          <p:nvPr/>
        </p:nvSpPr>
        <p:spPr>
          <a:xfrm>
            <a:off x="970519" y="4645398"/>
            <a:ext cx="20873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dirty="0"/>
              <a:t>Properties and </a:t>
            </a:r>
          </a:p>
          <a:p>
            <a:pPr algn="ctr"/>
            <a:r>
              <a:rPr lang="en-GB" sz="2400" dirty="0"/>
              <a:t>Functions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3A28C4-10EE-4AE1-B642-4B998A88B961}"/>
              </a:ext>
            </a:extLst>
          </p:cNvPr>
          <p:cNvSpPr txBox="1"/>
          <p:nvPr/>
        </p:nvSpPr>
        <p:spPr>
          <a:xfrm>
            <a:off x="4940766" y="2027201"/>
            <a:ext cx="19796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State Machine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9821AED-BEB8-4CB7-B267-ACC0264936C4}"/>
              </a:ext>
            </a:extLst>
          </p:cNvPr>
          <p:cNvCxnSpPr>
            <a:cxnSpLocks/>
          </p:cNvCxnSpPr>
          <p:nvPr/>
        </p:nvCxnSpPr>
        <p:spPr>
          <a:xfrm>
            <a:off x="3429437" y="3689276"/>
            <a:ext cx="478085" cy="0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FBD12E61-9992-48CB-B294-E72B287BB5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528" y="1847982"/>
            <a:ext cx="2725287" cy="2640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660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597" y="1"/>
            <a:ext cx="12208598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78918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E42AE1-0BF3-4A4A-BD18-24524B0AB2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908" y="-182087"/>
            <a:ext cx="10515600" cy="1325563"/>
          </a:xfrm>
        </p:spPr>
        <p:txBody>
          <a:bodyPr/>
          <a:lstStyle/>
          <a:p>
            <a:r>
              <a:rPr lang="en-GB" dirty="0" err="1"/>
              <a:t>Tellu</a:t>
            </a:r>
            <a:r>
              <a:rPr lang="en-GB" dirty="0"/>
              <a:t> delivers…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5DEB68-E74B-40F7-A4CD-8E510AB0F9DD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218428" y="978852"/>
            <a:ext cx="5157787" cy="5892157"/>
          </a:xfrm>
        </p:spPr>
        <p:txBody>
          <a:bodyPr/>
          <a:lstStyle/>
          <a:p>
            <a:r>
              <a:rPr lang="en-GB" sz="2400" dirty="0"/>
              <a:t> Digital eHealth Platform</a:t>
            </a:r>
          </a:p>
          <a:p>
            <a:pPr lvl="1"/>
            <a:r>
              <a:rPr lang="en-GB" sz="1867" dirty="0"/>
              <a:t> Care Alarms</a:t>
            </a:r>
          </a:p>
          <a:p>
            <a:pPr lvl="1"/>
            <a:r>
              <a:rPr lang="en-GB" sz="1867" dirty="0"/>
              <a:t> Medical Gateway</a:t>
            </a:r>
          </a:p>
          <a:p>
            <a:pPr lvl="1"/>
            <a:r>
              <a:rPr lang="en-GB" sz="1867" dirty="0"/>
              <a:t> Digital supervision</a:t>
            </a:r>
          </a:p>
          <a:p>
            <a:pPr lvl="1"/>
            <a:r>
              <a:rPr lang="en-GB" sz="1867" dirty="0"/>
              <a:t> Integration with medical systems</a:t>
            </a:r>
          </a:p>
          <a:p>
            <a:pPr lvl="2"/>
            <a:r>
              <a:rPr lang="en-GB" sz="1467" dirty="0"/>
              <a:t>Patient Journals</a:t>
            </a:r>
          </a:p>
          <a:p>
            <a:pPr lvl="2"/>
            <a:r>
              <a:rPr lang="en-GB" sz="1467" dirty="0"/>
              <a:t>Hospital systems</a:t>
            </a:r>
            <a:br>
              <a:rPr lang="en-GB" sz="1467" dirty="0"/>
            </a:br>
            <a:endParaRPr lang="en-GB" sz="1467" dirty="0"/>
          </a:p>
          <a:p>
            <a:r>
              <a:rPr lang="en-GB" sz="2400" dirty="0"/>
              <a:t> Security and privacy</a:t>
            </a:r>
            <a:endParaRPr lang="en-GB" sz="1867" dirty="0"/>
          </a:p>
          <a:p>
            <a:pPr lvl="1"/>
            <a:r>
              <a:rPr lang="en-GB" sz="1867" dirty="0"/>
              <a:t> GDPR Compliance</a:t>
            </a:r>
          </a:p>
          <a:p>
            <a:pPr lvl="1"/>
            <a:r>
              <a:rPr lang="en-GB" sz="1867" dirty="0"/>
              <a:t> Information Security</a:t>
            </a:r>
          </a:p>
          <a:p>
            <a:pPr lvl="1"/>
            <a:r>
              <a:rPr lang="en-GB" sz="1867" dirty="0"/>
              <a:t>Certification (ISO 13485)</a:t>
            </a:r>
            <a:br>
              <a:rPr lang="en-GB" sz="1867" dirty="0"/>
            </a:br>
            <a:endParaRPr lang="en-GB" sz="1867" dirty="0"/>
          </a:p>
          <a:p>
            <a:r>
              <a:rPr lang="en-GB" sz="2400" dirty="0"/>
              <a:t> Research and Innovation</a:t>
            </a:r>
          </a:p>
          <a:p>
            <a:pPr lvl="1"/>
            <a:r>
              <a:rPr lang="en-GB" sz="1867" dirty="0"/>
              <a:t> Participation in R&amp;D projects</a:t>
            </a:r>
          </a:p>
          <a:p>
            <a:pPr lvl="1"/>
            <a:r>
              <a:rPr lang="en-GB" sz="1867" dirty="0"/>
              <a:t> Prototyping of Devices and Services</a:t>
            </a:r>
          </a:p>
          <a:p>
            <a:pPr lvl="1"/>
            <a:r>
              <a:rPr lang="en-GB" sz="1467" dirty="0"/>
              <a:t> </a:t>
            </a:r>
            <a:r>
              <a:rPr lang="en-GB" sz="1867" dirty="0"/>
              <a:t>Consultancy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7D87405-77B5-43B7-8737-FF9A6910673E}"/>
              </a:ext>
            </a:extLst>
          </p:cNvPr>
          <p:cNvSpPr>
            <a:spLocks noGrp="1"/>
          </p:cNvSpPr>
          <p:nvPr>
            <p:ph type="body" idx="4"/>
          </p:nvPr>
        </p:nvSpPr>
        <p:spPr>
          <a:xfrm>
            <a:off x="5636042" y="5109643"/>
            <a:ext cx="5183188" cy="1853619"/>
          </a:xfrm>
        </p:spPr>
        <p:txBody>
          <a:bodyPr/>
          <a:lstStyle/>
          <a:p>
            <a:r>
              <a:rPr lang="en-GB" sz="2400" dirty="0"/>
              <a:t> Example applications</a:t>
            </a:r>
          </a:p>
          <a:p>
            <a:pPr lvl="1"/>
            <a:r>
              <a:rPr lang="en-GB" sz="1867" dirty="0"/>
              <a:t> Diabetes patients (self-monitoring)</a:t>
            </a:r>
          </a:p>
          <a:p>
            <a:pPr lvl="1"/>
            <a:r>
              <a:rPr lang="en-GB" sz="1867" dirty="0"/>
              <a:t> Dialyse patients (hospital / home)</a:t>
            </a:r>
          </a:p>
          <a:p>
            <a:pPr lvl="1"/>
            <a:r>
              <a:rPr lang="en-GB" sz="1867" dirty="0"/>
              <a:t> Elderly care (Institution / home)</a:t>
            </a:r>
          </a:p>
          <a:p>
            <a:endParaRPr lang="en-GB" sz="2400" dirty="0"/>
          </a:p>
        </p:txBody>
      </p:sp>
      <p:pic>
        <p:nvPicPr>
          <p:cNvPr id="11" name="Picture 4" descr="https://lh3.googleusercontent.com/mTkGehSWiLX5n_lK2eYQ9ddD3R9e4SEQBSUOkZ0Lz0zpfBt-jjLRETCk2umDv37iExoXcUs0Twu1DiXrkUGXodIWXL_Wh9THAnds9IF7nCWa73otJQQmDW9RbAM9mOFWb6qZdwgmoepcvvHQwoCqDK0pbjgpSD1fi1PlTcS3qGBbQ4AOeeZ5G2613Syf-tWmdk1JxvECP2Yx4gFwaJnkCKNCUm1U_A855LsjEq3fd46_tZfsLeYxP_ads9d2zMiBKEd3sXRAGH5ZDtlEA6CD8BDlwctCZqxyunH4pNRPwfgiKi2UJcymdHgT-rS2m68HjOsihaafhewIi1BTKRxBNBVWXKk2VKExl-Wmlw-8Nzam1H5H6gSWY8-iY8KF7YzeHBgIv03aOa2Wp2oYRAziS63k884u1vRU8MUocRymPCtht9i-sevUtdlnOa0rbrVANTT-zt47ZJHnqPrXmo8yfRVz5mA3mekrkG5ma93Pl5ZpxPon_oPTiPxHdY7zkC-vsP-_AkQjZCCdac7eaKVMNGWdnyqJwV__zYty_NbYSBINempWVCFtXFTounWYfDOJU4GzHnJrzWeGp5xu7MyO-gP5-XxAEXXlJpLG8mwq=w852-h480-no">
            <a:extLst>
              <a:ext uri="{FF2B5EF4-FFF2-40B4-BE49-F238E27FC236}">
                <a16:creationId xmlns:a16="http://schemas.microsoft.com/office/drawing/2014/main" id="{C19F3482-E033-4399-A128-339FD2F45A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682"/>
                    </a14:imgEffect>
                    <a14:imgEffect>
                      <a14:brightnessContrast bright="2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106" t="4522" r="11673" b="9064"/>
          <a:stretch/>
        </p:blipFill>
        <p:spPr bwMode="auto">
          <a:xfrm>
            <a:off x="7878342" y="97208"/>
            <a:ext cx="4188103" cy="3119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Résultat de recherche d'images pour &quot;telenor logo&quot;">
            <a:extLst>
              <a:ext uri="{FF2B5EF4-FFF2-40B4-BE49-F238E27FC236}">
                <a16:creationId xmlns:a16="http://schemas.microsoft.com/office/drawing/2014/main" id="{CE0CF29A-11F2-4B28-81FC-E47E790F96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5315" y="2898479"/>
            <a:ext cx="508247" cy="223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8099082-9B14-4088-A3CD-6BD27BBC263A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07" b="4997"/>
          <a:stretch/>
        </p:blipFill>
        <p:spPr>
          <a:xfrm>
            <a:off x="9977461" y="3486273"/>
            <a:ext cx="2094051" cy="1687607"/>
          </a:xfrm>
          <a:prstGeom prst="rect">
            <a:avLst/>
          </a:prstGeom>
        </p:spPr>
      </p:pic>
      <p:pic>
        <p:nvPicPr>
          <p:cNvPr id="18" name="Shape 201">
            <a:extLst>
              <a:ext uri="{FF2B5EF4-FFF2-40B4-BE49-F238E27FC236}">
                <a16:creationId xmlns:a16="http://schemas.microsoft.com/office/drawing/2014/main" id="{E906E151-1C83-4899-8366-D352403AEF80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711278" y="2091927"/>
            <a:ext cx="1296649" cy="1294720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</p:pic>
      <p:pic>
        <p:nvPicPr>
          <p:cNvPr id="19" name="Shape 225">
            <a:extLst>
              <a:ext uri="{FF2B5EF4-FFF2-40B4-BE49-F238E27FC236}">
                <a16:creationId xmlns:a16="http://schemas.microsoft.com/office/drawing/2014/main" id="{5CDF41D2-E881-4B85-B8C4-63C3FECAD59C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579152" y="3386647"/>
            <a:ext cx="1299189" cy="1299189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</p:pic>
      <p:pic>
        <p:nvPicPr>
          <p:cNvPr id="20" name="Shape 226">
            <a:extLst>
              <a:ext uri="{FF2B5EF4-FFF2-40B4-BE49-F238E27FC236}">
                <a16:creationId xmlns:a16="http://schemas.microsoft.com/office/drawing/2014/main" id="{B5DA0902-CCCC-44E2-B4CC-A138B281D8AF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8322712" y="3558111"/>
            <a:ext cx="1347520" cy="1347520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</p:pic>
      <p:pic>
        <p:nvPicPr>
          <p:cNvPr id="21" name="Shape 249">
            <a:extLst>
              <a:ext uri="{FF2B5EF4-FFF2-40B4-BE49-F238E27FC236}">
                <a16:creationId xmlns:a16="http://schemas.microsoft.com/office/drawing/2014/main" id="{C5881D3A-4F19-424A-8919-82680D3BA562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 l="23112" t="2857" r="17716" b="6972"/>
          <a:stretch/>
        </p:blipFill>
        <p:spPr>
          <a:xfrm>
            <a:off x="4661169" y="695"/>
            <a:ext cx="2682240" cy="231538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4693980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2E5690-4EF5-4D2E-9150-B08B22B262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Properties and Functions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4D9004C-4865-409F-86C0-95C8A051B609}"/>
              </a:ext>
            </a:extLst>
          </p:cNvPr>
          <p:cNvSpPr/>
          <p:nvPr/>
        </p:nvSpPr>
        <p:spPr>
          <a:xfrm>
            <a:off x="4740480" y="1497689"/>
            <a:ext cx="6876875" cy="470898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GB" sz="2000" b="1" dirty="0">
                <a:solidFill>
                  <a:srgbClr val="CC8000"/>
                </a:solidFill>
                <a:latin typeface="Consolas" panose="020B0609020204030204" pitchFamily="49" charset="0"/>
              </a:rPr>
              <a:t>thing</a:t>
            </a:r>
            <a:r>
              <a:rPr lang="en-GB" sz="2000" b="1" dirty="0">
                <a:solidFill>
                  <a:srgbClr val="222222"/>
                </a:solidFill>
                <a:latin typeface="Consolas" panose="020B0609020204030204" pitchFamily="49" charset="0"/>
              </a:rPr>
              <a:t> </a:t>
            </a:r>
            <a:r>
              <a:rPr lang="en-GB" sz="2000" b="1" dirty="0" err="1">
                <a:solidFill>
                  <a:srgbClr val="222222"/>
                </a:solidFill>
                <a:latin typeface="Consolas" panose="020B0609020204030204" pitchFamily="49" charset="0"/>
              </a:rPr>
              <a:t>WheelControl</a:t>
            </a:r>
            <a:r>
              <a:rPr lang="en-GB" sz="2000" b="1" dirty="0">
                <a:solidFill>
                  <a:srgbClr val="222222"/>
                </a:solidFill>
                <a:latin typeface="Consolas" panose="020B0609020204030204" pitchFamily="49" charset="0"/>
              </a:rPr>
              <a:t> </a:t>
            </a:r>
            <a:r>
              <a:rPr lang="en-GB" sz="2000" b="1" dirty="0">
                <a:solidFill>
                  <a:srgbClr val="CC8000"/>
                </a:solidFill>
                <a:latin typeface="Consolas" panose="020B0609020204030204" pitchFamily="49" charset="0"/>
              </a:rPr>
              <a:t>includes</a:t>
            </a:r>
            <a:r>
              <a:rPr lang="en-GB" sz="2000" b="1" dirty="0">
                <a:solidFill>
                  <a:srgbClr val="222222"/>
                </a:solidFill>
                <a:latin typeface="Consolas" panose="020B0609020204030204" pitchFamily="49" charset="0"/>
              </a:rPr>
              <a:t> </a:t>
            </a:r>
            <a:r>
              <a:rPr lang="en-GB" sz="2000" b="1" dirty="0" err="1">
                <a:solidFill>
                  <a:srgbClr val="222222"/>
                </a:solidFill>
                <a:latin typeface="Consolas" panose="020B0609020204030204" pitchFamily="49" charset="0"/>
              </a:rPr>
              <a:t>RobotMsgs</a:t>
            </a:r>
            <a:r>
              <a:rPr lang="en-GB" sz="2000" b="1" dirty="0">
                <a:solidFill>
                  <a:srgbClr val="222222"/>
                </a:solidFill>
                <a:latin typeface="Consolas" panose="020B0609020204030204" pitchFamily="49" charset="0"/>
              </a:rPr>
              <a:t> {</a:t>
            </a:r>
            <a:endParaRPr lang="en-GB" sz="2000" dirty="0">
              <a:latin typeface="Consolas" panose="020B0609020204030204" pitchFamily="49" charset="0"/>
            </a:endParaRPr>
          </a:p>
          <a:p>
            <a:r>
              <a:rPr lang="en-GB" sz="2000" dirty="0">
                <a:latin typeface="Consolas" panose="020B0609020204030204" pitchFamily="49" charset="0"/>
              </a:rPr>
              <a:t>[…]</a:t>
            </a:r>
          </a:p>
          <a:p>
            <a:endParaRPr lang="en-GB" sz="2000" dirty="0">
              <a:latin typeface="Consolas" panose="020B0609020204030204" pitchFamily="49" charset="0"/>
            </a:endParaRPr>
          </a:p>
          <a:p>
            <a:r>
              <a:rPr lang="en-GB" sz="2000" b="1" dirty="0">
                <a:solidFill>
                  <a:srgbClr val="CC8000"/>
                </a:solidFill>
                <a:latin typeface="Consolas" panose="020B0609020204030204" pitchFamily="49" charset="0"/>
              </a:rPr>
              <a:t>	property</a:t>
            </a:r>
            <a:r>
              <a:rPr lang="en-GB" sz="2000" b="1" dirty="0">
                <a:solidFill>
                  <a:srgbClr val="222222"/>
                </a:solidFill>
                <a:latin typeface="Consolas" panose="020B0609020204030204" pitchFamily="49" charset="0"/>
              </a:rPr>
              <a:t> </a:t>
            </a:r>
            <a:r>
              <a:rPr lang="en-GB" sz="2000" b="1" dirty="0" err="1">
                <a:solidFill>
                  <a:srgbClr val="222222"/>
                </a:solidFill>
                <a:latin typeface="Consolas" panose="020B0609020204030204" pitchFamily="49" charset="0"/>
              </a:rPr>
              <a:t>motor_position</a:t>
            </a:r>
            <a:r>
              <a:rPr lang="en-GB" sz="2000" b="1" dirty="0">
                <a:solidFill>
                  <a:srgbClr val="222222"/>
                </a:solidFill>
                <a:latin typeface="Consolas" panose="020B0609020204030204" pitchFamily="49" charset="0"/>
              </a:rPr>
              <a:t> : Int16</a:t>
            </a:r>
            <a:endParaRPr lang="en-GB" sz="2000" dirty="0"/>
          </a:p>
          <a:p>
            <a:endParaRPr lang="en-GB" sz="2000" dirty="0">
              <a:latin typeface="Consolas" panose="020B0609020204030204" pitchFamily="49" charset="0"/>
            </a:endParaRPr>
          </a:p>
          <a:p>
            <a:pPr lvl="1"/>
            <a:r>
              <a:rPr lang="en-GB" sz="2000" b="1" dirty="0">
                <a:solidFill>
                  <a:srgbClr val="A22000"/>
                </a:solidFill>
                <a:latin typeface="Consolas" panose="020B0609020204030204" pitchFamily="49" charset="0"/>
              </a:rPr>
              <a:t>function</a:t>
            </a:r>
            <a:r>
              <a:rPr lang="en-GB" sz="2000" b="1" dirty="0">
                <a:solidFill>
                  <a:srgbClr val="222222"/>
                </a:solidFill>
                <a:latin typeface="Consolas" panose="020B0609020204030204" pitchFamily="49" charset="0"/>
              </a:rPr>
              <a:t> </a:t>
            </a:r>
            <a:r>
              <a:rPr lang="en-GB" sz="2000" b="1" dirty="0" err="1">
                <a:solidFill>
                  <a:srgbClr val="222222"/>
                </a:solidFill>
                <a:latin typeface="Consolas" panose="020B0609020204030204" pitchFamily="49" charset="0"/>
              </a:rPr>
              <a:t>init_motor</a:t>
            </a:r>
            <a:r>
              <a:rPr lang="en-GB" sz="2000" b="1" dirty="0">
                <a:solidFill>
                  <a:srgbClr val="222222"/>
                </a:solidFill>
                <a:latin typeface="Consolas" panose="020B0609020204030204" pitchFamily="49" charset="0"/>
              </a:rPr>
              <a:t>() </a:t>
            </a:r>
            <a:r>
              <a:rPr lang="en-GB" sz="2000" b="1" dirty="0">
                <a:solidFill>
                  <a:srgbClr val="444444"/>
                </a:solidFill>
                <a:latin typeface="Consolas" panose="020B0609020204030204" pitchFamily="49" charset="0"/>
              </a:rPr>
              <a:t>do</a:t>
            </a:r>
          </a:p>
          <a:p>
            <a:pPr lvl="1"/>
            <a:r>
              <a:rPr lang="en-GB" sz="2000" dirty="0">
                <a:solidFill>
                  <a:srgbClr val="666666"/>
                </a:solidFill>
                <a:latin typeface="Consolas" panose="020B0609020204030204" pitchFamily="49" charset="0"/>
              </a:rPr>
              <a:t>	// Do initialise the motor controller</a:t>
            </a:r>
          </a:p>
          <a:p>
            <a:pPr lvl="1"/>
            <a:r>
              <a:rPr lang="en-GB" sz="2000" b="1" dirty="0">
                <a:solidFill>
                  <a:srgbClr val="444444"/>
                </a:solidFill>
                <a:latin typeface="Consolas" panose="020B0609020204030204" pitchFamily="49" charset="0"/>
              </a:rPr>
              <a:t>end</a:t>
            </a:r>
          </a:p>
          <a:p>
            <a:pPr lvl="1"/>
            <a:endParaRPr lang="en-GB" sz="2000" dirty="0">
              <a:latin typeface="Consolas" panose="020B0609020204030204" pitchFamily="49" charset="0"/>
            </a:endParaRPr>
          </a:p>
          <a:p>
            <a:pPr lvl="1"/>
            <a:r>
              <a:rPr lang="en-GB" sz="2000" b="1" dirty="0">
                <a:solidFill>
                  <a:srgbClr val="A22000"/>
                </a:solidFill>
                <a:latin typeface="Consolas" panose="020B0609020204030204" pitchFamily="49" charset="0"/>
              </a:rPr>
              <a:t>function</a:t>
            </a:r>
            <a:r>
              <a:rPr lang="en-GB" sz="2000" b="1" dirty="0">
                <a:solidFill>
                  <a:srgbClr val="222222"/>
                </a:solidFill>
                <a:latin typeface="Consolas" panose="020B0609020204030204" pitchFamily="49" charset="0"/>
              </a:rPr>
              <a:t> </a:t>
            </a:r>
            <a:r>
              <a:rPr lang="en-GB" sz="2000" b="1" dirty="0" err="1">
                <a:solidFill>
                  <a:srgbClr val="222222"/>
                </a:solidFill>
                <a:latin typeface="Consolas" panose="020B0609020204030204" pitchFamily="49" charset="0"/>
              </a:rPr>
              <a:t>set_motor_speed</a:t>
            </a:r>
            <a:r>
              <a:rPr lang="en-GB" sz="2000" b="1" dirty="0">
                <a:solidFill>
                  <a:srgbClr val="222222"/>
                </a:solidFill>
                <a:latin typeface="Consolas" panose="020B0609020204030204" pitchFamily="49" charset="0"/>
              </a:rPr>
              <a:t>(speed : Int16) </a:t>
            </a:r>
            <a:r>
              <a:rPr lang="en-GB" sz="2000" b="1" dirty="0">
                <a:solidFill>
                  <a:srgbClr val="444444"/>
                </a:solidFill>
                <a:latin typeface="Consolas" panose="020B0609020204030204" pitchFamily="49" charset="0"/>
              </a:rPr>
              <a:t>do</a:t>
            </a:r>
          </a:p>
          <a:p>
            <a:pPr lvl="1"/>
            <a:r>
              <a:rPr lang="en-GB" sz="2000" dirty="0">
                <a:solidFill>
                  <a:srgbClr val="666666"/>
                </a:solidFill>
                <a:latin typeface="Consolas" panose="020B0609020204030204" pitchFamily="49" charset="0"/>
              </a:rPr>
              <a:t>	// Do set motor speed</a:t>
            </a:r>
          </a:p>
          <a:p>
            <a:pPr lvl="1"/>
            <a:r>
              <a:rPr lang="en-GB" sz="2000" b="1" dirty="0">
                <a:solidFill>
                  <a:srgbClr val="444444"/>
                </a:solidFill>
                <a:latin typeface="Consolas" panose="020B0609020204030204" pitchFamily="49" charset="0"/>
              </a:rPr>
              <a:t>end</a:t>
            </a:r>
          </a:p>
          <a:p>
            <a:endParaRPr lang="en-GB" sz="2000" dirty="0">
              <a:latin typeface="Consolas" panose="020B0609020204030204" pitchFamily="49" charset="0"/>
            </a:endParaRPr>
          </a:p>
          <a:p>
            <a:r>
              <a:rPr lang="en-GB" sz="2000" dirty="0">
                <a:latin typeface="Consolas" panose="020B0609020204030204" pitchFamily="49" charset="0"/>
              </a:rPr>
              <a:t>[…]</a:t>
            </a:r>
          </a:p>
          <a:p>
            <a:r>
              <a:rPr lang="en-GB" sz="2000" dirty="0">
                <a:solidFill>
                  <a:srgbClr val="222222"/>
                </a:solidFill>
                <a:latin typeface="Consolas" panose="020B0609020204030204" pitchFamily="49" charset="0"/>
              </a:rPr>
              <a:t>}</a:t>
            </a:r>
            <a:endParaRPr lang="en-GB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B2B152-2BE9-4F11-8840-A73932016AEB}"/>
              </a:ext>
            </a:extLst>
          </p:cNvPr>
          <p:cNvSpPr txBox="1"/>
          <p:nvPr/>
        </p:nvSpPr>
        <p:spPr>
          <a:xfrm>
            <a:off x="2667699" y="6364980"/>
            <a:ext cx="8046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/>
              <a:t>All functions are private to the component and all properties are private to instances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122CD38-EDF5-493E-B30D-731BFAAFB7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528" y="1847982"/>
            <a:ext cx="2725287" cy="2640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95785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97AE3-4D63-45B8-8B04-45EF117BF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State machine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779200-CF6B-4E4D-925C-D91137C9DA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303" y="2137097"/>
            <a:ext cx="2769162" cy="22032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3513F7D-F851-4006-BBDC-ED4E963189C4}"/>
              </a:ext>
            </a:extLst>
          </p:cNvPr>
          <p:cNvSpPr txBox="1"/>
          <p:nvPr/>
        </p:nvSpPr>
        <p:spPr>
          <a:xfrm>
            <a:off x="1290156" y="4786796"/>
            <a:ext cx="13965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Functions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3A28C4-10EE-4AE1-B642-4B998A88B961}"/>
              </a:ext>
            </a:extLst>
          </p:cNvPr>
          <p:cNvSpPr txBox="1"/>
          <p:nvPr/>
        </p:nvSpPr>
        <p:spPr>
          <a:xfrm>
            <a:off x="4940766" y="2027201"/>
            <a:ext cx="19796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State Machine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60E3EBD-6D34-498B-BAD1-DD9EC86B814B}"/>
              </a:ext>
            </a:extLst>
          </p:cNvPr>
          <p:cNvSpPr/>
          <p:nvPr/>
        </p:nvSpPr>
        <p:spPr>
          <a:xfrm>
            <a:off x="75501" y="1770032"/>
            <a:ext cx="10048438" cy="501675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GB" sz="1600" b="1" dirty="0" err="1">
                <a:solidFill>
                  <a:srgbClr val="A22000"/>
                </a:solidFill>
                <a:latin typeface="Consolas" panose="020B0609020204030204" pitchFamily="49" charset="0"/>
              </a:rPr>
              <a:t>statechart</a:t>
            </a:r>
            <a:r>
              <a:rPr lang="en-GB" sz="1600" b="1" dirty="0">
                <a:solidFill>
                  <a:srgbClr val="222222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 err="1">
                <a:solidFill>
                  <a:srgbClr val="A22000"/>
                </a:solidFill>
                <a:latin typeface="Consolas" panose="020B0609020204030204" pitchFamily="49" charset="0"/>
              </a:rPr>
              <a:t>init</a:t>
            </a:r>
            <a:r>
              <a:rPr lang="en-GB" sz="1600" b="1" dirty="0">
                <a:solidFill>
                  <a:srgbClr val="222222"/>
                </a:solidFill>
                <a:latin typeface="Consolas" panose="020B0609020204030204" pitchFamily="49" charset="0"/>
              </a:rPr>
              <a:t> Stopped {</a:t>
            </a:r>
          </a:p>
          <a:p>
            <a:endParaRPr lang="en-GB" sz="1600" dirty="0">
              <a:latin typeface="Consolas" panose="020B0609020204030204" pitchFamily="49" charset="0"/>
            </a:endParaRPr>
          </a:p>
          <a:p>
            <a:pPr lvl="1"/>
            <a:r>
              <a:rPr lang="en-GB" sz="1600" b="1" dirty="0">
                <a:solidFill>
                  <a:srgbClr val="A22000"/>
                </a:solidFill>
                <a:latin typeface="Consolas" panose="020B0609020204030204" pitchFamily="49" charset="0"/>
              </a:rPr>
              <a:t>on</a:t>
            </a:r>
            <a:r>
              <a:rPr lang="en-GB" sz="1600" b="1" dirty="0">
                <a:solidFill>
                  <a:srgbClr val="222222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A22000"/>
                </a:solidFill>
                <a:latin typeface="Consolas" panose="020B0609020204030204" pitchFamily="49" charset="0"/>
              </a:rPr>
              <a:t>entry</a:t>
            </a:r>
            <a:r>
              <a:rPr lang="en-GB" sz="1600" b="1" dirty="0">
                <a:solidFill>
                  <a:srgbClr val="222222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 err="1">
                <a:solidFill>
                  <a:srgbClr val="222222"/>
                </a:solidFill>
                <a:latin typeface="Consolas" panose="020B0609020204030204" pitchFamily="49" charset="0"/>
              </a:rPr>
              <a:t>init_motor</a:t>
            </a:r>
            <a:r>
              <a:rPr lang="en-GB" sz="1600" b="1" dirty="0">
                <a:solidFill>
                  <a:srgbClr val="222222"/>
                </a:solidFill>
                <a:latin typeface="Consolas" panose="020B0609020204030204" pitchFamily="49" charset="0"/>
              </a:rPr>
              <a:t>()</a:t>
            </a:r>
          </a:p>
          <a:p>
            <a:pPr lvl="1"/>
            <a:endParaRPr lang="en-GB" sz="1600" dirty="0">
              <a:latin typeface="Consolas" panose="020B0609020204030204" pitchFamily="49" charset="0"/>
            </a:endParaRPr>
          </a:p>
          <a:p>
            <a:pPr lvl="1"/>
            <a:r>
              <a:rPr lang="en-GB" sz="1600" b="1" dirty="0">
                <a:solidFill>
                  <a:srgbClr val="A22000"/>
                </a:solidFill>
                <a:latin typeface="Consolas" panose="020B0609020204030204" pitchFamily="49" charset="0"/>
              </a:rPr>
              <a:t>state</a:t>
            </a:r>
            <a:r>
              <a:rPr lang="en-GB" sz="1600" b="1" dirty="0">
                <a:solidFill>
                  <a:srgbClr val="222222"/>
                </a:solidFill>
                <a:latin typeface="Consolas" panose="020B0609020204030204" pitchFamily="49" charset="0"/>
              </a:rPr>
              <a:t> Stopped {</a:t>
            </a:r>
          </a:p>
          <a:p>
            <a:pPr lvl="2"/>
            <a:r>
              <a:rPr lang="en-GB" sz="1600" b="1" dirty="0">
                <a:solidFill>
                  <a:srgbClr val="A22000"/>
                </a:solidFill>
                <a:latin typeface="Consolas" panose="020B0609020204030204" pitchFamily="49" charset="0"/>
              </a:rPr>
              <a:t>on</a:t>
            </a:r>
            <a:r>
              <a:rPr lang="en-GB" sz="1600" b="1" dirty="0">
                <a:solidFill>
                  <a:srgbClr val="222222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A22000"/>
                </a:solidFill>
                <a:latin typeface="Consolas" panose="020B0609020204030204" pitchFamily="49" charset="0"/>
              </a:rPr>
              <a:t>entry</a:t>
            </a:r>
            <a:r>
              <a:rPr lang="en-GB" sz="1600" b="1" dirty="0">
                <a:solidFill>
                  <a:srgbClr val="222222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 err="1">
                <a:solidFill>
                  <a:srgbClr val="222222"/>
                </a:solidFill>
                <a:latin typeface="Consolas" panose="020B0609020204030204" pitchFamily="49" charset="0"/>
              </a:rPr>
              <a:t>set_motor_speed</a:t>
            </a:r>
            <a:r>
              <a:rPr lang="en-GB" sz="1600" b="1" dirty="0">
                <a:solidFill>
                  <a:srgbClr val="222222"/>
                </a:solidFill>
                <a:latin typeface="Consolas" panose="020B0609020204030204" pitchFamily="49" charset="0"/>
              </a:rPr>
              <a:t>(</a:t>
            </a:r>
            <a:r>
              <a:rPr lang="en-GB" sz="1600" b="1" dirty="0">
                <a:solidFill>
                  <a:srgbClr val="548A42"/>
                </a:solidFill>
                <a:latin typeface="Consolas" panose="020B0609020204030204" pitchFamily="49" charset="0"/>
              </a:rPr>
              <a:t>0</a:t>
            </a:r>
            <a:r>
              <a:rPr lang="en-GB" sz="1600" b="1" dirty="0">
                <a:solidFill>
                  <a:srgbClr val="222222"/>
                </a:solidFill>
                <a:latin typeface="Consolas" panose="020B0609020204030204" pitchFamily="49" charset="0"/>
              </a:rPr>
              <a:t>)</a:t>
            </a:r>
          </a:p>
          <a:p>
            <a:pPr lvl="2"/>
            <a:r>
              <a:rPr lang="en-GB" sz="1600" b="1" dirty="0">
                <a:solidFill>
                  <a:srgbClr val="A22000"/>
                </a:solidFill>
                <a:latin typeface="Consolas" panose="020B0609020204030204" pitchFamily="49" charset="0"/>
              </a:rPr>
              <a:t>transition</a:t>
            </a:r>
            <a:r>
              <a:rPr lang="en-GB" sz="1600" b="1" dirty="0">
                <a:solidFill>
                  <a:srgbClr val="222222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A22000"/>
                </a:solidFill>
                <a:latin typeface="Consolas" panose="020B0609020204030204" pitchFamily="49" charset="0"/>
              </a:rPr>
              <a:t>-&gt;</a:t>
            </a:r>
            <a:r>
              <a:rPr lang="en-GB" sz="1600" b="1" dirty="0">
                <a:solidFill>
                  <a:srgbClr val="222222"/>
                </a:solidFill>
                <a:latin typeface="Consolas" panose="020B0609020204030204" pitchFamily="49" charset="0"/>
              </a:rPr>
              <a:t> Forward </a:t>
            </a:r>
            <a:r>
              <a:rPr lang="en-GB" sz="1600" b="1" dirty="0">
                <a:solidFill>
                  <a:srgbClr val="A22000"/>
                </a:solidFill>
                <a:latin typeface="Consolas" panose="020B0609020204030204" pitchFamily="49" charset="0"/>
              </a:rPr>
              <a:t>event</a:t>
            </a:r>
            <a:r>
              <a:rPr lang="en-GB" sz="1600" b="1" dirty="0">
                <a:solidFill>
                  <a:srgbClr val="222222"/>
                </a:solidFill>
                <a:latin typeface="Consolas" panose="020B0609020204030204" pitchFamily="49" charset="0"/>
              </a:rPr>
              <a:t> e : </a:t>
            </a:r>
            <a:r>
              <a:rPr lang="en-GB" sz="1600" b="1" dirty="0" err="1">
                <a:solidFill>
                  <a:srgbClr val="222222"/>
                </a:solidFill>
                <a:latin typeface="Consolas" panose="020B0609020204030204" pitchFamily="49" charset="0"/>
              </a:rPr>
              <a:t>ctrl</a:t>
            </a:r>
            <a:r>
              <a:rPr lang="en-GB" sz="1600" b="1" dirty="0" err="1">
                <a:solidFill>
                  <a:srgbClr val="A22000"/>
                </a:solidFill>
                <a:latin typeface="Consolas" panose="020B0609020204030204" pitchFamily="49" charset="0"/>
              </a:rPr>
              <a:t>?</a:t>
            </a:r>
            <a:r>
              <a:rPr lang="en-GB" sz="1600" b="1" dirty="0" err="1">
                <a:solidFill>
                  <a:srgbClr val="222222"/>
                </a:solidFill>
                <a:latin typeface="Consolas" panose="020B0609020204030204" pitchFamily="49" charset="0"/>
              </a:rPr>
              <a:t>forward</a:t>
            </a:r>
            <a:r>
              <a:rPr lang="en-GB" sz="1600" b="1" dirty="0">
                <a:solidFill>
                  <a:srgbClr val="222222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A22000"/>
                </a:solidFill>
                <a:latin typeface="Consolas" panose="020B0609020204030204" pitchFamily="49" charset="0"/>
              </a:rPr>
              <a:t>action</a:t>
            </a:r>
            <a:r>
              <a:rPr lang="en-GB" sz="1600" b="1" dirty="0">
                <a:solidFill>
                  <a:srgbClr val="222222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 err="1">
                <a:solidFill>
                  <a:srgbClr val="222222"/>
                </a:solidFill>
                <a:latin typeface="Consolas" panose="020B0609020204030204" pitchFamily="49" charset="0"/>
              </a:rPr>
              <a:t>set_motor_speed</a:t>
            </a:r>
            <a:r>
              <a:rPr lang="en-GB" sz="1600" b="1" dirty="0">
                <a:solidFill>
                  <a:srgbClr val="222222"/>
                </a:solidFill>
                <a:latin typeface="Consolas" panose="020B0609020204030204" pitchFamily="49" charset="0"/>
              </a:rPr>
              <a:t>(</a:t>
            </a:r>
            <a:r>
              <a:rPr lang="en-GB" sz="1600" b="1" dirty="0" err="1">
                <a:solidFill>
                  <a:srgbClr val="222222"/>
                </a:solidFill>
                <a:latin typeface="Consolas" panose="020B0609020204030204" pitchFamily="49" charset="0"/>
              </a:rPr>
              <a:t>e.speed</a:t>
            </a:r>
            <a:r>
              <a:rPr lang="en-GB" sz="1600" b="1" dirty="0">
                <a:solidFill>
                  <a:srgbClr val="222222"/>
                </a:solidFill>
                <a:latin typeface="Consolas" panose="020B0609020204030204" pitchFamily="49" charset="0"/>
              </a:rPr>
              <a:t>)</a:t>
            </a:r>
          </a:p>
          <a:p>
            <a:pPr lvl="2"/>
            <a:r>
              <a:rPr lang="en-GB" sz="1600" b="1" dirty="0">
                <a:solidFill>
                  <a:srgbClr val="A22000"/>
                </a:solidFill>
                <a:latin typeface="Consolas" panose="020B0609020204030204" pitchFamily="49" charset="0"/>
              </a:rPr>
              <a:t>transition</a:t>
            </a:r>
            <a:r>
              <a:rPr lang="en-GB" sz="1600" b="1" dirty="0">
                <a:solidFill>
                  <a:srgbClr val="222222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A22000"/>
                </a:solidFill>
                <a:latin typeface="Consolas" panose="020B0609020204030204" pitchFamily="49" charset="0"/>
              </a:rPr>
              <a:t>-&gt;</a:t>
            </a:r>
            <a:r>
              <a:rPr lang="en-GB" sz="1600" b="1" dirty="0">
                <a:solidFill>
                  <a:srgbClr val="222222"/>
                </a:solidFill>
                <a:latin typeface="Consolas" panose="020B0609020204030204" pitchFamily="49" charset="0"/>
              </a:rPr>
              <a:t> Backward </a:t>
            </a:r>
            <a:r>
              <a:rPr lang="en-GB" sz="1600" b="1" dirty="0">
                <a:solidFill>
                  <a:srgbClr val="A22000"/>
                </a:solidFill>
                <a:latin typeface="Consolas" panose="020B0609020204030204" pitchFamily="49" charset="0"/>
              </a:rPr>
              <a:t>event</a:t>
            </a:r>
            <a:r>
              <a:rPr lang="en-GB" sz="1600" b="1" dirty="0">
                <a:solidFill>
                  <a:srgbClr val="222222"/>
                </a:solidFill>
                <a:latin typeface="Consolas" panose="020B0609020204030204" pitchFamily="49" charset="0"/>
              </a:rPr>
              <a:t> e : </a:t>
            </a:r>
            <a:r>
              <a:rPr lang="en-GB" sz="1600" b="1" dirty="0" err="1">
                <a:solidFill>
                  <a:srgbClr val="222222"/>
                </a:solidFill>
                <a:latin typeface="Consolas" panose="020B0609020204030204" pitchFamily="49" charset="0"/>
              </a:rPr>
              <a:t>ctrl</a:t>
            </a:r>
            <a:r>
              <a:rPr lang="en-GB" sz="1600" b="1" dirty="0" err="1">
                <a:solidFill>
                  <a:srgbClr val="A22000"/>
                </a:solidFill>
                <a:latin typeface="Consolas" panose="020B0609020204030204" pitchFamily="49" charset="0"/>
              </a:rPr>
              <a:t>?</a:t>
            </a:r>
            <a:r>
              <a:rPr lang="en-GB" sz="1600" b="1" dirty="0" err="1">
                <a:solidFill>
                  <a:srgbClr val="222222"/>
                </a:solidFill>
                <a:latin typeface="Consolas" panose="020B0609020204030204" pitchFamily="49" charset="0"/>
              </a:rPr>
              <a:t>backward</a:t>
            </a:r>
            <a:r>
              <a:rPr lang="en-GB" sz="1600" b="1" dirty="0">
                <a:solidFill>
                  <a:srgbClr val="222222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A22000"/>
                </a:solidFill>
                <a:latin typeface="Consolas" panose="020B0609020204030204" pitchFamily="49" charset="0"/>
              </a:rPr>
              <a:t>action</a:t>
            </a:r>
            <a:r>
              <a:rPr lang="en-GB" sz="1600" b="1" dirty="0">
                <a:solidFill>
                  <a:srgbClr val="222222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 err="1">
                <a:solidFill>
                  <a:srgbClr val="222222"/>
                </a:solidFill>
                <a:latin typeface="Consolas" panose="020B0609020204030204" pitchFamily="49" charset="0"/>
              </a:rPr>
              <a:t>set_motor_speed</a:t>
            </a:r>
            <a:r>
              <a:rPr lang="en-GB" sz="1600" b="1" dirty="0">
                <a:solidFill>
                  <a:srgbClr val="222222"/>
                </a:solidFill>
                <a:latin typeface="Consolas" panose="020B0609020204030204" pitchFamily="49" charset="0"/>
              </a:rPr>
              <a:t>(-</a:t>
            </a:r>
            <a:r>
              <a:rPr lang="en-GB" sz="1600" b="1" dirty="0" err="1">
                <a:solidFill>
                  <a:srgbClr val="222222"/>
                </a:solidFill>
                <a:latin typeface="Consolas" panose="020B0609020204030204" pitchFamily="49" charset="0"/>
              </a:rPr>
              <a:t>e.speed</a:t>
            </a:r>
            <a:r>
              <a:rPr lang="en-GB" sz="1600" b="1" dirty="0">
                <a:solidFill>
                  <a:srgbClr val="222222"/>
                </a:solidFill>
                <a:latin typeface="Consolas" panose="020B0609020204030204" pitchFamily="49" charset="0"/>
              </a:rPr>
              <a:t>)</a:t>
            </a:r>
          </a:p>
          <a:p>
            <a:pPr lvl="1"/>
            <a:r>
              <a:rPr lang="en-GB" sz="1600" dirty="0">
                <a:solidFill>
                  <a:srgbClr val="222222"/>
                </a:solidFill>
                <a:latin typeface="Consolas" panose="020B0609020204030204" pitchFamily="49" charset="0"/>
              </a:rPr>
              <a:t>}</a:t>
            </a:r>
          </a:p>
          <a:p>
            <a:pPr lvl="1"/>
            <a:endParaRPr lang="en-GB" sz="1600" dirty="0">
              <a:latin typeface="Consolas" panose="020B0609020204030204" pitchFamily="49" charset="0"/>
            </a:endParaRPr>
          </a:p>
          <a:p>
            <a:pPr lvl="1"/>
            <a:r>
              <a:rPr lang="en-GB" sz="1600" b="1" dirty="0">
                <a:solidFill>
                  <a:srgbClr val="A22000"/>
                </a:solidFill>
                <a:latin typeface="Consolas" panose="020B0609020204030204" pitchFamily="49" charset="0"/>
              </a:rPr>
              <a:t>state</a:t>
            </a:r>
            <a:r>
              <a:rPr lang="en-GB" sz="1600" b="1" dirty="0">
                <a:solidFill>
                  <a:srgbClr val="222222"/>
                </a:solidFill>
                <a:latin typeface="Consolas" panose="020B0609020204030204" pitchFamily="49" charset="0"/>
              </a:rPr>
              <a:t> Forward {</a:t>
            </a:r>
          </a:p>
          <a:p>
            <a:pPr lvl="2"/>
            <a:r>
              <a:rPr lang="en-GB" sz="1600" b="1" dirty="0">
                <a:solidFill>
                  <a:srgbClr val="A22000"/>
                </a:solidFill>
                <a:latin typeface="Consolas" panose="020B0609020204030204" pitchFamily="49" charset="0"/>
              </a:rPr>
              <a:t>transition</a:t>
            </a:r>
            <a:r>
              <a:rPr lang="en-GB" sz="1600" b="1" dirty="0">
                <a:solidFill>
                  <a:srgbClr val="222222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A22000"/>
                </a:solidFill>
                <a:latin typeface="Consolas" panose="020B0609020204030204" pitchFamily="49" charset="0"/>
              </a:rPr>
              <a:t>-&gt;</a:t>
            </a:r>
            <a:r>
              <a:rPr lang="en-GB" sz="1600" b="1" dirty="0">
                <a:solidFill>
                  <a:srgbClr val="222222"/>
                </a:solidFill>
                <a:latin typeface="Consolas" panose="020B0609020204030204" pitchFamily="49" charset="0"/>
              </a:rPr>
              <a:t> Forward </a:t>
            </a:r>
            <a:r>
              <a:rPr lang="en-GB" sz="1600" b="1" dirty="0">
                <a:solidFill>
                  <a:srgbClr val="A22000"/>
                </a:solidFill>
                <a:latin typeface="Consolas" panose="020B0609020204030204" pitchFamily="49" charset="0"/>
              </a:rPr>
              <a:t>event</a:t>
            </a:r>
            <a:r>
              <a:rPr lang="en-GB" sz="1600" b="1" dirty="0">
                <a:solidFill>
                  <a:srgbClr val="222222"/>
                </a:solidFill>
                <a:latin typeface="Consolas" panose="020B0609020204030204" pitchFamily="49" charset="0"/>
              </a:rPr>
              <a:t> e : 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ctrl</a:t>
            </a:r>
            <a:r>
              <a:rPr lang="en-GB" sz="1600" b="1" dirty="0" err="1">
                <a:solidFill>
                  <a:srgbClr val="A22000"/>
                </a:solidFill>
                <a:latin typeface="Consolas" panose="020B0609020204030204" pitchFamily="49" charset="0"/>
              </a:rPr>
              <a:t>?</a:t>
            </a:r>
            <a:r>
              <a:rPr lang="en-GB" sz="1600" b="1" dirty="0" err="1">
                <a:solidFill>
                  <a:srgbClr val="222222"/>
                </a:solidFill>
                <a:latin typeface="Consolas" panose="020B0609020204030204" pitchFamily="49" charset="0"/>
              </a:rPr>
              <a:t>forward</a:t>
            </a:r>
            <a:r>
              <a:rPr lang="en-GB" sz="1600" b="1" dirty="0">
                <a:solidFill>
                  <a:srgbClr val="222222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A22000"/>
                </a:solidFill>
                <a:latin typeface="Consolas" panose="020B0609020204030204" pitchFamily="49" charset="0"/>
              </a:rPr>
              <a:t>action</a:t>
            </a:r>
            <a:r>
              <a:rPr lang="en-GB" sz="1600" b="1" dirty="0">
                <a:solidFill>
                  <a:srgbClr val="222222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 err="1">
                <a:solidFill>
                  <a:srgbClr val="222222"/>
                </a:solidFill>
                <a:latin typeface="Consolas" panose="020B0609020204030204" pitchFamily="49" charset="0"/>
              </a:rPr>
              <a:t>set_motor_speed</a:t>
            </a:r>
            <a:r>
              <a:rPr lang="en-GB" sz="1600" b="1" dirty="0">
                <a:solidFill>
                  <a:srgbClr val="222222"/>
                </a:solidFill>
                <a:latin typeface="Consolas" panose="020B0609020204030204" pitchFamily="49" charset="0"/>
              </a:rPr>
              <a:t>(</a:t>
            </a:r>
            <a:r>
              <a:rPr lang="en-GB" sz="1600" b="1" dirty="0" err="1">
                <a:solidFill>
                  <a:srgbClr val="222222"/>
                </a:solidFill>
                <a:latin typeface="Consolas" panose="020B0609020204030204" pitchFamily="49" charset="0"/>
              </a:rPr>
              <a:t>e.speed</a:t>
            </a:r>
            <a:r>
              <a:rPr lang="en-GB" sz="1600" b="1" dirty="0">
                <a:solidFill>
                  <a:srgbClr val="222222"/>
                </a:solidFill>
                <a:latin typeface="Consolas" panose="020B0609020204030204" pitchFamily="49" charset="0"/>
              </a:rPr>
              <a:t>)</a:t>
            </a:r>
          </a:p>
          <a:p>
            <a:pPr lvl="2"/>
            <a:r>
              <a:rPr lang="en-GB" sz="1600" b="1" dirty="0">
                <a:solidFill>
                  <a:srgbClr val="A22000"/>
                </a:solidFill>
                <a:latin typeface="Consolas" panose="020B0609020204030204" pitchFamily="49" charset="0"/>
              </a:rPr>
              <a:t>transition</a:t>
            </a:r>
            <a:r>
              <a:rPr lang="en-GB" sz="1600" b="1" dirty="0">
                <a:solidFill>
                  <a:srgbClr val="222222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A22000"/>
                </a:solidFill>
                <a:latin typeface="Consolas" panose="020B0609020204030204" pitchFamily="49" charset="0"/>
              </a:rPr>
              <a:t>-&gt;</a:t>
            </a:r>
            <a:r>
              <a:rPr lang="en-GB" sz="1600" b="1" dirty="0">
                <a:solidFill>
                  <a:srgbClr val="222222"/>
                </a:solidFill>
                <a:latin typeface="Consolas" panose="020B0609020204030204" pitchFamily="49" charset="0"/>
              </a:rPr>
              <a:t> Stopped </a:t>
            </a:r>
            <a:r>
              <a:rPr lang="en-GB" sz="1600" b="1" dirty="0">
                <a:solidFill>
                  <a:srgbClr val="A22000"/>
                </a:solidFill>
                <a:latin typeface="Consolas" panose="020B0609020204030204" pitchFamily="49" charset="0"/>
              </a:rPr>
              <a:t>event</a:t>
            </a:r>
            <a:r>
              <a:rPr lang="en-GB" sz="1600" b="1" dirty="0">
                <a:solidFill>
                  <a:srgbClr val="222222"/>
                </a:solidFill>
                <a:latin typeface="Consolas" panose="020B0609020204030204" pitchFamily="49" charset="0"/>
              </a:rPr>
              <a:t> e : </a:t>
            </a:r>
            <a:r>
              <a:rPr lang="en-GB" sz="1600" b="1" dirty="0" err="1">
                <a:solidFill>
                  <a:srgbClr val="222222"/>
                </a:solidFill>
                <a:latin typeface="Consolas" panose="020B0609020204030204" pitchFamily="49" charset="0"/>
              </a:rPr>
              <a:t>ctrl</a:t>
            </a:r>
            <a:r>
              <a:rPr lang="en-GB" sz="1600" b="1" dirty="0" err="1">
                <a:solidFill>
                  <a:srgbClr val="A22000"/>
                </a:solidFill>
                <a:latin typeface="Consolas" panose="020B0609020204030204" pitchFamily="49" charset="0"/>
              </a:rPr>
              <a:t>?</a:t>
            </a:r>
            <a:r>
              <a:rPr lang="en-GB" sz="1600" b="1" dirty="0" err="1">
                <a:solidFill>
                  <a:srgbClr val="222222"/>
                </a:solidFill>
                <a:latin typeface="Consolas" panose="020B0609020204030204" pitchFamily="49" charset="0"/>
              </a:rPr>
              <a:t>stop</a:t>
            </a:r>
            <a:endParaRPr lang="en-GB" sz="1600" b="1" dirty="0">
              <a:solidFill>
                <a:srgbClr val="222222"/>
              </a:solidFill>
              <a:latin typeface="Consolas" panose="020B0609020204030204" pitchFamily="49" charset="0"/>
            </a:endParaRPr>
          </a:p>
          <a:p>
            <a:pPr lvl="1"/>
            <a:r>
              <a:rPr lang="en-GB" sz="1600" dirty="0">
                <a:solidFill>
                  <a:srgbClr val="222222"/>
                </a:solidFill>
                <a:latin typeface="Consolas" panose="020B0609020204030204" pitchFamily="49" charset="0"/>
              </a:rPr>
              <a:t>}</a:t>
            </a:r>
          </a:p>
          <a:p>
            <a:pPr lvl="1"/>
            <a:endParaRPr lang="en-GB" sz="1600" dirty="0">
              <a:latin typeface="Consolas" panose="020B0609020204030204" pitchFamily="49" charset="0"/>
            </a:endParaRPr>
          </a:p>
          <a:p>
            <a:pPr lvl="1"/>
            <a:r>
              <a:rPr lang="en-GB" sz="1600" b="1" dirty="0">
                <a:solidFill>
                  <a:srgbClr val="A22000"/>
                </a:solidFill>
                <a:latin typeface="Consolas" panose="020B0609020204030204" pitchFamily="49" charset="0"/>
              </a:rPr>
              <a:t>state</a:t>
            </a:r>
            <a:r>
              <a:rPr lang="en-GB" sz="1600" b="1" dirty="0">
                <a:solidFill>
                  <a:srgbClr val="222222"/>
                </a:solidFill>
                <a:latin typeface="Consolas" panose="020B0609020204030204" pitchFamily="49" charset="0"/>
              </a:rPr>
              <a:t> Backward {</a:t>
            </a:r>
          </a:p>
          <a:p>
            <a:pPr lvl="2"/>
            <a:r>
              <a:rPr lang="en-GB" sz="1600" b="1" dirty="0">
                <a:solidFill>
                  <a:srgbClr val="A22000"/>
                </a:solidFill>
                <a:latin typeface="Consolas" panose="020B0609020204030204" pitchFamily="49" charset="0"/>
              </a:rPr>
              <a:t>transition</a:t>
            </a:r>
            <a:r>
              <a:rPr lang="en-GB" sz="1600" b="1" dirty="0">
                <a:solidFill>
                  <a:srgbClr val="222222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A22000"/>
                </a:solidFill>
                <a:latin typeface="Consolas" panose="020B0609020204030204" pitchFamily="49" charset="0"/>
              </a:rPr>
              <a:t>-&gt;</a:t>
            </a:r>
            <a:r>
              <a:rPr lang="en-GB" sz="1600" b="1" dirty="0">
                <a:solidFill>
                  <a:srgbClr val="222222"/>
                </a:solidFill>
                <a:latin typeface="Consolas" panose="020B0609020204030204" pitchFamily="49" charset="0"/>
              </a:rPr>
              <a:t> Backward </a:t>
            </a:r>
            <a:r>
              <a:rPr lang="en-GB" sz="1600" b="1" dirty="0">
                <a:solidFill>
                  <a:srgbClr val="A22000"/>
                </a:solidFill>
                <a:latin typeface="Consolas" panose="020B0609020204030204" pitchFamily="49" charset="0"/>
              </a:rPr>
              <a:t>event</a:t>
            </a:r>
            <a:r>
              <a:rPr lang="en-GB" sz="1600" b="1" dirty="0">
                <a:solidFill>
                  <a:srgbClr val="222222"/>
                </a:solidFill>
                <a:latin typeface="Consolas" panose="020B0609020204030204" pitchFamily="49" charset="0"/>
              </a:rPr>
              <a:t> e : </a:t>
            </a:r>
            <a:r>
              <a:rPr lang="en-GB" sz="1600" b="1" dirty="0" err="1">
                <a:solidFill>
                  <a:srgbClr val="222222"/>
                </a:solidFill>
                <a:latin typeface="Consolas" panose="020B0609020204030204" pitchFamily="49" charset="0"/>
              </a:rPr>
              <a:t>ctrl</a:t>
            </a:r>
            <a:r>
              <a:rPr lang="en-GB" sz="1600" b="1" dirty="0" err="1">
                <a:solidFill>
                  <a:srgbClr val="A22000"/>
                </a:solidFill>
                <a:latin typeface="Consolas" panose="020B0609020204030204" pitchFamily="49" charset="0"/>
              </a:rPr>
              <a:t>?</a:t>
            </a:r>
            <a:r>
              <a:rPr lang="en-GB" sz="1600" b="1" dirty="0" err="1">
                <a:solidFill>
                  <a:srgbClr val="222222"/>
                </a:solidFill>
                <a:latin typeface="Consolas" panose="020B0609020204030204" pitchFamily="49" charset="0"/>
              </a:rPr>
              <a:t>backward</a:t>
            </a:r>
            <a:r>
              <a:rPr lang="en-GB" sz="1600" b="1" dirty="0">
                <a:solidFill>
                  <a:srgbClr val="222222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A22000"/>
                </a:solidFill>
                <a:latin typeface="Consolas" panose="020B0609020204030204" pitchFamily="49" charset="0"/>
              </a:rPr>
              <a:t>action</a:t>
            </a:r>
            <a:r>
              <a:rPr lang="en-GB" sz="1600" b="1" dirty="0">
                <a:solidFill>
                  <a:srgbClr val="222222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 err="1">
                <a:solidFill>
                  <a:srgbClr val="222222"/>
                </a:solidFill>
                <a:latin typeface="Consolas" panose="020B0609020204030204" pitchFamily="49" charset="0"/>
              </a:rPr>
              <a:t>set_motor_speed</a:t>
            </a:r>
            <a:r>
              <a:rPr lang="en-GB" sz="1600" b="1" dirty="0">
                <a:solidFill>
                  <a:srgbClr val="222222"/>
                </a:solidFill>
                <a:latin typeface="Consolas" panose="020B0609020204030204" pitchFamily="49" charset="0"/>
              </a:rPr>
              <a:t>(-</a:t>
            </a:r>
            <a:r>
              <a:rPr lang="en-GB" sz="1600" b="1" dirty="0" err="1">
                <a:solidFill>
                  <a:srgbClr val="222222"/>
                </a:solidFill>
                <a:latin typeface="Consolas" panose="020B0609020204030204" pitchFamily="49" charset="0"/>
              </a:rPr>
              <a:t>e.speed</a:t>
            </a:r>
            <a:r>
              <a:rPr lang="en-GB" sz="1600" b="1" dirty="0">
                <a:solidFill>
                  <a:srgbClr val="222222"/>
                </a:solidFill>
                <a:latin typeface="Consolas" panose="020B0609020204030204" pitchFamily="49" charset="0"/>
              </a:rPr>
              <a:t>)</a:t>
            </a:r>
          </a:p>
          <a:p>
            <a:pPr lvl="2"/>
            <a:r>
              <a:rPr lang="en-GB" sz="1600" b="1" dirty="0">
                <a:solidFill>
                  <a:srgbClr val="A22000"/>
                </a:solidFill>
                <a:latin typeface="Consolas" panose="020B0609020204030204" pitchFamily="49" charset="0"/>
              </a:rPr>
              <a:t>transition</a:t>
            </a:r>
            <a:r>
              <a:rPr lang="en-GB" sz="1600" b="1" dirty="0">
                <a:solidFill>
                  <a:srgbClr val="222222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A22000"/>
                </a:solidFill>
                <a:latin typeface="Consolas" panose="020B0609020204030204" pitchFamily="49" charset="0"/>
              </a:rPr>
              <a:t>-&gt;</a:t>
            </a:r>
            <a:r>
              <a:rPr lang="en-GB" sz="1600" b="1" dirty="0">
                <a:solidFill>
                  <a:srgbClr val="222222"/>
                </a:solidFill>
                <a:latin typeface="Consolas" panose="020B0609020204030204" pitchFamily="49" charset="0"/>
              </a:rPr>
              <a:t> Stopped </a:t>
            </a:r>
            <a:r>
              <a:rPr lang="en-GB" sz="1600" b="1" dirty="0">
                <a:solidFill>
                  <a:srgbClr val="A22000"/>
                </a:solidFill>
                <a:latin typeface="Consolas" panose="020B0609020204030204" pitchFamily="49" charset="0"/>
              </a:rPr>
              <a:t>event</a:t>
            </a:r>
            <a:r>
              <a:rPr lang="en-GB" sz="1600" b="1" dirty="0">
                <a:solidFill>
                  <a:srgbClr val="222222"/>
                </a:solidFill>
                <a:latin typeface="Consolas" panose="020B0609020204030204" pitchFamily="49" charset="0"/>
              </a:rPr>
              <a:t> e : </a:t>
            </a:r>
            <a:r>
              <a:rPr lang="en-GB" sz="1600" b="1" dirty="0" err="1">
                <a:solidFill>
                  <a:srgbClr val="222222"/>
                </a:solidFill>
                <a:latin typeface="Consolas" panose="020B0609020204030204" pitchFamily="49" charset="0"/>
              </a:rPr>
              <a:t>ctrl</a:t>
            </a:r>
            <a:r>
              <a:rPr lang="en-GB" sz="1600" b="1" dirty="0" err="1">
                <a:solidFill>
                  <a:srgbClr val="A22000"/>
                </a:solidFill>
                <a:latin typeface="Consolas" panose="020B0609020204030204" pitchFamily="49" charset="0"/>
              </a:rPr>
              <a:t>?</a:t>
            </a:r>
            <a:r>
              <a:rPr lang="en-GB" sz="1600" b="1" dirty="0" err="1">
                <a:solidFill>
                  <a:srgbClr val="222222"/>
                </a:solidFill>
                <a:latin typeface="Consolas" panose="020B0609020204030204" pitchFamily="49" charset="0"/>
              </a:rPr>
              <a:t>stop</a:t>
            </a:r>
            <a:endParaRPr lang="en-GB" sz="1600" b="1" dirty="0">
              <a:solidFill>
                <a:srgbClr val="222222"/>
              </a:solidFill>
              <a:latin typeface="Consolas" panose="020B0609020204030204" pitchFamily="49" charset="0"/>
            </a:endParaRPr>
          </a:p>
          <a:p>
            <a:pPr lvl="1"/>
            <a:r>
              <a:rPr lang="en-GB" sz="1600" dirty="0">
                <a:solidFill>
                  <a:srgbClr val="222222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GB" sz="1600" dirty="0">
                <a:solidFill>
                  <a:srgbClr val="222222"/>
                </a:solidFill>
                <a:latin typeface="Consolas" panose="020B0609020204030204" pitchFamily="49" charset="0"/>
              </a:rPr>
              <a:t>}</a:t>
            </a:r>
            <a:endParaRPr lang="en-GB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0E06E5-AA33-4291-82A2-DC6CAFF2EC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297"/>
          <a:stretch/>
        </p:blipFill>
        <p:spPr>
          <a:xfrm>
            <a:off x="5705604" y="0"/>
            <a:ext cx="6410896" cy="3053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61383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3C11F-B763-4297-ABEA-E76C21B613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Expressions and Action Language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EB7853-4B06-4171-9991-324D7B041C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777"/>
          <a:stretch/>
        </p:blipFill>
        <p:spPr>
          <a:xfrm>
            <a:off x="3907522" y="3064735"/>
            <a:ext cx="8001000" cy="378911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2556544-5AD9-4E92-B9FA-22C01464CF2D}"/>
              </a:ext>
            </a:extLst>
          </p:cNvPr>
          <p:cNvCxnSpPr>
            <a:cxnSpLocks/>
          </p:cNvCxnSpPr>
          <p:nvPr/>
        </p:nvCxnSpPr>
        <p:spPr>
          <a:xfrm>
            <a:off x="3429437" y="3882223"/>
            <a:ext cx="478085" cy="0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08307AF4-FD79-46C6-BFD3-9731A5FAE8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528" y="2040929"/>
            <a:ext cx="2725287" cy="2640122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35881616-BB9A-4707-9964-8A1AD6AE815B}"/>
              </a:ext>
            </a:extLst>
          </p:cNvPr>
          <p:cNvSpPr/>
          <p:nvPr/>
        </p:nvSpPr>
        <p:spPr>
          <a:xfrm>
            <a:off x="511728" y="3984771"/>
            <a:ext cx="2994870" cy="714937"/>
          </a:xfrm>
          <a:prstGeom prst="ellipse">
            <a:avLst/>
          </a:prstGeom>
          <a:noFill/>
          <a:ln w="57150">
            <a:solidFill>
              <a:srgbClr val="FD7F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54DCB7A-40EE-46FA-A656-1D6720070AFD}"/>
              </a:ext>
            </a:extLst>
          </p:cNvPr>
          <p:cNvSpPr/>
          <p:nvPr/>
        </p:nvSpPr>
        <p:spPr>
          <a:xfrm>
            <a:off x="5773023" y="4601823"/>
            <a:ext cx="1944849" cy="590963"/>
          </a:xfrm>
          <a:prstGeom prst="ellipse">
            <a:avLst/>
          </a:prstGeom>
          <a:noFill/>
          <a:ln w="57150">
            <a:solidFill>
              <a:srgbClr val="FD7F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73829EA-FF0D-4C7B-A67D-8B575035C0D1}"/>
              </a:ext>
            </a:extLst>
          </p:cNvPr>
          <p:cNvSpPr/>
          <p:nvPr/>
        </p:nvSpPr>
        <p:spPr>
          <a:xfrm>
            <a:off x="9524300" y="6012572"/>
            <a:ext cx="1944849" cy="590963"/>
          </a:xfrm>
          <a:prstGeom prst="ellipse">
            <a:avLst/>
          </a:prstGeom>
          <a:noFill/>
          <a:ln w="57150">
            <a:solidFill>
              <a:srgbClr val="FD7F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633C044-F7C9-40E7-B250-7769A1DD6272}"/>
              </a:ext>
            </a:extLst>
          </p:cNvPr>
          <p:cNvSpPr txBox="1"/>
          <p:nvPr/>
        </p:nvSpPr>
        <p:spPr>
          <a:xfrm>
            <a:off x="4783122" y="1495075"/>
            <a:ext cx="467403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/>
              <a:t>Functions</a:t>
            </a:r>
          </a:p>
          <a:p>
            <a:r>
              <a:rPr lang="en-GB" sz="3200" dirty="0"/>
              <a:t>States (on entry / on exit)</a:t>
            </a:r>
          </a:p>
          <a:p>
            <a:r>
              <a:rPr lang="en-GB" sz="3200" dirty="0"/>
              <a:t>Transitions (guard / action)</a:t>
            </a:r>
          </a:p>
        </p:txBody>
      </p:sp>
    </p:spTree>
    <p:extLst>
      <p:ext uri="{BB962C8B-B14F-4D97-AF65-F5344CB8AC3E}">
        <p14:creationId xmlns:p14="http://schemas.microsoft.com/office/powerpoint/2010/main" val="141091629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2900"/>
            <a:ext cx="12188465" cy="551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4887220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5" y="-247650"/>
            <a:ext cx="12096750" cy="7353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0652041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132C60-24D6-4826-AE20-59643D21F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Platform code</a:t>
            </a:r>
          </a:p>
        </p:txBody>
      </p:sp>
      <p:pic>
        <p:nvPicPr>
          <p:cNvPr id="1026" name="Picture 2" descr="https://itp.nyu.edu/archive/physcomp-spring2014/uploads/dcmotor_bb.png">
            <a:extLst>
              <a:ext uri="{FF2B5EF4-FFF2-40B4-BE49-F238E27FC236}">
                <a16:creationId xmlns:a16="http://schemas.microsoft.com/office/drawing/2014/main" id="{5EA4F6EA-DE25-48AE-9781-231DAAC26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85099"/>
            <a:ext cx="5863217" cy="3981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023D24F-8FA7-4AB7-A831-253171535F82}"/>
              </a:ext>
            </a:extLst>
          </p:cNvPr>
          <p:cNvSpPr txBox="1"/>
          <p:nvPr/>
        </p:nvSpPr>
        <p:spPr>
          <a:xfrm>
            <a:off x="438165" y="5566424"/>
            <a:ext cx="32787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i="1" dirty="0"/>
              <a:t>Arduino motor controller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6BB701-DFD8-4BA6-A641-AF804BF71AF6}"/>
              </a:ext>
            </a:extLst>
          </p:cNvPr>
          <p:cNvSpPr/>
          <p:nvPr/>
        </p:nvSpPr>
        <p:spPr>
          <a:xfrm>
            <a:off x="6129683" y="403225"/>
            <a:ext cx="5719418" cy="618630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rgbClr val="A22000"/>
                </a:solidFill>
                <a:latin typeface="Consolas" panose="020B0609020204030204" pitchFamily="49" charset="0"/>
              </a:rPr>
              <a:t>function</a:t>
            </a:r>
            <a:r>
              <a:rPr lang="en-GB" b="1" dirty="0">
                <a:solidFill>
                  <a:srgbClr val="222222"/>
                </a:solidFill>
                <a:latin typeface="Consolas" panose="020B0609020204030204" pitchFamily="49" charset="0"/>
              </a:rPr>
              <a:t> </a:t>
            </a:r>
            <a:r>
              <a:rPr lang="en-GB" b="1" dirty="0" err="1">
                <a:solidFill>
                  <a:srgbClr val="222222"/>
                </a:solidFill>
                <a:latin typeface="Consolas" panose="020B0609020204030204" pitchFamily="49" charset="0"/>
              </a:rPr>
              <a:t>init_motor</a:t>
            </a:r>
            <a:r>
              <a:rPr lang="en-GB" b="1" dirty="0">
                <a:solidFill>
                  <a:srgbClr val="222222"/>
                </a:solidFill>
                <a:latin typeface="Consolas" panose="020B0609020204030204" pitchFamily="49" charset="0"/>
              </a:rPr>
              <a:t>() </a:t>
            </a:r>
            <a:r>
              <a:rPr lang="en-GB" b="1" dirty="0">
                <a:solidFill>
                  <a:srgbClr val="444444"/>
                </a:solidFill>
                <a:latin typeface="Consolas" panose="020B0609020204030204" pitchFamily="49" charset="0"/>
              </a:rPr>
              <a:t>do</a:t>
            </a:r>
          </a:p>
          <a:p>
            <a:pPr lvl="1"/>
            <a:r>
              <a:rPr lang="en-GB" dirty="0">
                <a:solidFill>
                  <a:srgbClr val="0055BB"/>
                </a:solidFill>
                <a:latin typeface="Consolas" panose="020B0609020204030204" pitchFamily="49" charset="0"/>
              </a:rPr>
              <a:t>`</a:t>
            </a:r>
            <a:r>
              <a:rPr lang="en-GB" dirty="0" err="1">
                <a:solidFill>
                  <a:srgbClr val="0055BB"/>
                </a:solidFill>
                <a:latin typeface="Consolas" panose="020B0609020204030204" pitchFamily="49" charset="0"/>
              </a:rPr>
              <a:t>pinMode</a:t>
            </a:r>
            <a:r>
              <a:rPr lang="en-GB" dirty="0">
                <a:solidFill>
                  <a:srgbClr val="0055BB"/>
                </a:solidFill>
                <a:latin typeface="Consolas" panose="020B0609020204030204" pitchFamily="49" charset="0"/>
              </a:rPr>
              <a:t>(9, OUTPUT);</a:t>
            </a:r>
          </a:p>
          <a:p>
            <a:pPr lvl="1"/>
            <a:r>
              <a:rPr lang="en-GB" dirty="0">
                <a:solidFill>
                  <a:srgbClr val="0055BB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0055BB"/>
                </a:solidFill>
                <a:latin typeface="Consolas" panose="020B0609020204030204" pitchFamily="49" charset="0"/>
              </a:rPr>
              <a:t>pinMode</a:t>
            </a:r>
            <a:r>
              <a:rPr lang="en-GB" dirty="0">
                <a:solidFill>
                  <a:srgbClr val="0055BB"/>
                </a:solidFill>
                <a:latin typeface="Consolas" panose="020B0609020204030204" pitchFamily="49" charset="0"/>
              </a:rPr>
              <a:t>(3, OUTPUT);</a:t>
            </a:r>
          </a:p>
          <a:p>
            <a:pPr lvl="1"/>
            <a:r>
              <a:rPr lang="en-GB" dirty="0">
                <a:solidFill>
                  <a:srgbClr val="0055BB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0055BB"/>
                </a:solidFill>
                <a:latin typeface="Consolas" panose="020B0609020204030204" pitchFamily="49" charset="0"/>
              </a:rPr>
              <a:t>pinMode</a:t>
            </a:r>
            <a:r>
              <a:rPr lang="en-GB" dirty="0">
                <a:solidFill>
                  <a:srgbClr val="0055BB"/>
                </a:solidFill>
                <a:latin typeface="Consolas" panose="020B0609020204030204" pitchFamily="49" charset="0"/>
              </a:rPr>
              <a:t>(4, OUTPUT);</a:t>
            </a:r>
          </a:p>
          <a:p>
            <a:pPr lvl="1"/>
            <a:r>
              <a:rPr lang="en-GB" dirty="0">
                <a:solidFill>
                  <a:srgbClr val="0055BB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0055BB"/>
                </a:solidFill>
                <a:latin typeface="Consolas" panose="020B0609020204030204" pitchFamily="49" charset="0"/>
              </a:rPr>
              <a:t>digitalWrite</a:t>
            </a:r>
            <a:r>
              <a:rPr lang="en-GB" dirty="0">
                <a:solidFill>
                  <a:srgbClr val="0055BB"/>
                </a:solidFill>
                <a:latin typeface="Consolas" panose="020B0609020204030204" pitchFamily="49" charset="0"/>
              </a:rPr>
              <a:t>(3, LOW);</a:t>
            </a:r>
          </a:p>
          <a:p>
            <a:pPr lvl="1"/>
            <a:r>
              <a:rPr lang="en-GB" dirty="0">
                <a:solidFill>
                  <a:srgbClr val="0055BB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0055BB"/>
                </a:solidFill>
                <a:latin typeface="Consolas" panose="020B0609020204030204" pitchFamily="49" charset="0"/>
              </a:rPr>
              <a:t>digitalWrite</a:t>
            </a:r>
            <a:r>
              <a:rPr lang="en-GB" dirty="0">
                <a:solidFill>
                  <a:srgbClr val="0055BB"/>
                </a:solidFill>
                <a:latin typeface="Consolas" panose="020B0609020204030204" pitchFamily="49" charset="0"/>
              </a:rPr>
              <a:t>(4, HIGH);</a:t>
            </a:r>
          </a:p>
          <a:p>
            <a:pPr lvl="1"/>
            <a:r>
              <a:rPr lang="en-GB" dirty="0">
                <a:solidFill>
                  <a:srgbClr val="0055BB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0055BB"/>
                </a:solidFill>
                <a:latin typeface="Consolas" panose="020B0609020204030204" pitchFamily="49" charset="0"/>
              </a:rPr>
              <a:t>analogWrite</a:t>
            </a:r>
            <a:r>
              <a:rPr lang="en-GB" dirty="0">
                <a:solidFill>
                  <a:srgbClr val="0055BB"/>
                </a:solidFill>
                <a:latin typeface="Consolas" panose="020B0609020204030204" pitchFamily="49" charset="0"/>
              </a:rPr>
              <a:t>(9, 0);`</a:t>
            </a:r>
          </a:p>
          <a:p>
            <a:r>
              <a:rPr lang="en-GB" b="1" dirty="0">
                <a:solidFill>
                  <a:srgbClr val="444444"/>
                </a:solidFill>
                <a:latin typeface="Consolas" panose="020B0609020204030204" pitchFamily="49" charset="0"/>
              </a:rPr>
              <a:t>end</a:t>
            </a:r>
          </a:p>
          <a:p>
            <a:endParaRPr lang="en-GB" dirty="0">
              <a:latin typeface="Consolas" panose="020B0609020204030204" pitchFamily="49" charset="0"/>
            </a:endParaRPr>
          </a:p>
          <a:p>
            <a:r>
              <a:rPr lang="en-GB" b="1" dirty="0">
                <a:solidFill>
                  <a:srgbClr val="A22000"/>
                </a:solidFill>
                <a:latin typeface="Consolas" panose="020B0609020204030204" pitchFamily="49" charset="0"/>
              </a:rPr>
              <a:t>function</a:t>
            </a:r>
            <a:r>
              <a:rPr lang="en-GB" b="1" dirty="0">
                <a:solidFill>
                  <a:srgbClr val="222222"/>
                </a:solidFill>
                <a:latin typeface="Consolas" panose="020B0609020204030204" pitchFamily="49" charset="0"/>
              </a:rPr>
              <a:t> </a:t>
            </a:r>
            <a:r>
              <a:rPr lang="en-GB" b="1" dirty="0" err="1">
                <a:solidFill>
                  <a:srgbClr val="222222"/>
                </a:solidFill>
                <a:latin typeface="Consolas" panose="020B0609020204030204" pitchFamily="49" charset="0"/>
              </a:rPr>
              <a:t>set_motor_speed</a:t>
            </a:r>
            <a:r>
              <a:rPr lang="en-GB" b="1" dirty="0">
                <a:solidFill>
                  <a:srgbClr val="222222"/>
                </a:solidFill>
                <a:latin typeface="Consolas" panose="020B0609020204030204" pitchFamily="49" charset="0"/>
              </a:rPr>
              <a:t>(speed : Int16) </a:t>
            </a:r>
            <a:r>
              <a:rPr lang="en-GB" b="1" dirty="0">
                <a:solidFill>
                  <a:srgbClr val="444444"/>
                </a:solidFill>
                <a:latin typeface="Consolas" panose="020B0609020204030204" pitchFamily="49" charset="0"/>
              </a:rPr>
              <a:t>do</a:t>
            </a:r>
          </a:p>
          <a:p>
            <a:pPr lvl="1"/>
            <a:r>
              <a:rPr lang="en-GB" b="1" dirty="0">
                <a:solidFill>
                  <a:srgbClr val="444444"/>
                </a:solidFill>
                <a:latin typeface="Consolas" panose="020B0609020204030204" pitchFamily="49" charset="0"/>
              </a:rPr>
              <a:t>if</a:t>
            </a:r>
            <a:r>
              <a:rPr lang="en-GB" b="1" dirty="0">
                <a:solidFill>
                  <a:srgbClr val="222222"/>
                </a:solidFill>
                <a:latin typeface="Consolas" panose="020B0609020204030204" pitchFamily="49" charset="0"/>
              </a:rPr>
              <a:t> (speed == </a:t>
            </a:r>
            <a:r>
              <a:rPr lang="en-GB" b="1" dirty="0">
                <a:solidFill>
                  <a:srgbClr val="548A42"/>
                </a:solidFill>
                <a:latin typeface="Consolas" panose="020B0609020204030204" pitchFamily="49" charset="0"/>
              </a:rPr>
              <a:t>0</a:t>
            </a:r>
            <a:r>
              <a:rPr lang="en-GB" b="1" dirty="0">
                <a:solidFill>
                  <a:srgbClr val="222222"/>
                </a:solidFill>
                <a:latin typeface="Consolas" panose="020B0609020204030204" pitchFamily="49" charset="0"/>
              </a:rPr>
              <a:t>) </a:t>
            </a:r>
            <a:r>
              <a:rPr lang="en-GB" dirty="0">
                <a:solidFill>
                  <a:srgbClr val="0055BB"/>
                </a:solidFill>
                <a:latin typeface="Consolas" panose="020B0609020204030204" pitchFamily="49" charset="0"/>
              </a:rPr>
              <a:t>`</a:t>
            </a:r>
            <a:r>
              <a:rPr lang="en-GB" dirty="0" err="1">
                <a:solidFill>
                  <a:srgbClr val="0055BB"/>
                </a:solidFill>
                <a:latin typeface="Consolas" panose="020B0609020204030204" pitchFamily="49" charset="0"/>
              </a:rPr>
              <a:t>analogWrite</a:t>
            </a:r>
            <a:r>
              <a:rPr lang="en-GB" dirty="0">
                <a:solidFill>
                  <a:srgbClr val="0055BB"/>
                </a:solidFill>
                <a:latin typeface="Consolas" panose="020B0609020204030204" pitchFamily="49" charset="0"/>
              </a:rPr>
              <a:t>(9, 0);`</a:t>
            </a:r>
          </a:p>
          <a:p>
            <a:pPr lvl="1"/>
            <a:r>
              <a:rPr lang="en-GB" b="1" dirty="0">
                <a:solidFill>
                  <a:srgbClr val="444444"/>
                </a:solidFill>
                <a:latin typeface="Consolas" panose="020B0609020204030204" pitchFamily="49" charset="0"/>
              </a:rPr>
              <a:t>else</a:t>
            </a:r>
            <a:r>
              <a:rPr lang="en-GB" b="1" dirty="0">
                <a:solidFill>
                  <a:srgbClr val="222222"/>
                </a:solidFill>
                <a:latin typeface="Consolas" panose="020B0609020204030204" pitchFamily="49" charset="0"/>
              </a:rPr>
              <a:t> </a:t>
            </a:r>
            <a:r>
              <a:rPr lang="en-GB" b="1" dirty="0">
                <a:solidFill>
                  <a:srgbClr val="444444"/>
                </a:solidFill>
                <a:latin typeface="Consolas" panose="020B0609020204030204" pitchFamily="49" charset="0"/>
              </a:rPr>
              <a:t>if</a:t>
            </a:r>
            <a:r>
              <a:rPr lang="en-GB" b="1" dirty="0">
                <a:solidFill>
                  <a:srgbClr val="222222"/>
                </a:solidFill>
                <a:latin typeface="Consolas" panose="020B0609020204030204" pitchFamily="49" charset="0"/>
              </a:rPr>
              <a:t> (speed &gt; </a:t>
            </a:r>
            <a:r>
              <a:rPr lang="en-GB" b="1" dirty="0">
                <a:solidFill>
                  <a:srgbClr val="548A42"/>
                </a:solidFill>
                <a:latin typeface="Consolas" panose="020B0609020204030204" pitchFamily="49" charset="0"/>
              </a:rPr>
              <a:t>0</a:t>
            </a:r>
            <a:r>
              <a:rPr lang="en-GB" b="1" dirty="0">
                <a:solidFill>
                  <a:srgbClr val="222222"/>
                </a:solidFill>
                <a:latin typeface="Consolas" panose="020B0609020204030204" pitchFamily="49" charset="0"/>
              </a:rPr>
              <a:t>) </a:t>
            </a:r>
            <a:r>
              <a:rPr lang="en-GB" b="1" dirty="0">
                <a:solidFill>
                  <a:srgbClr val="444444"/>
                </a:solidFill>
                <a:latin typeface="Consolas" panose="020B0609020204030204" pitchFamily="49" charset="0"/>
              </a:rPr>
              <a:t>do</a:t>
            </a:r>
          </a:p>
          <a:p>
            <a:pPr lvl="2"/>
            <a:r>
              <a:rPr lang="en-GB" dirty="0">
                <a:solidFill>
                  <a:srgbClr val="222222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0055BB"/>
                </a:solidFill>
                <a:latin typeface="Consolas" panose="020B0609020204030204" pitchFamily="49" charset="0"/>
              </a:rPr>
              <a:t>`</a:t>
            </a:r>
            <a:r>
              <a:rPr lang="en-GB" dirty="0" err="1">
                <a:solidFill>
                  <a:srgbClr val="0055BB"/>
                </a:solidFill>
                <a:latin typeface="Consolas" panose="020B0609020204030204" pitchFamily="49" charset="0"/>
              </a:rPr>
              <a:t>digitalWrite</a:t>
            </a:r>
            <a:r>
              <a:rPr lang="en-GB" dirty="0">
                <a:solidFill>
                  <a:srgbClr val="0055BB"/>
                </a:solidFill>
                <a:latin typeface="Consolas" panose="020B0609020204030204" pitchFamily="49" charset="0"/>
              </a:rPr>
              <a:t>(3, LOW);</a:t>
            </a:r>
          </a:p>
          <a:p>
            <a:pPr lvl="2"/>
            <a:r>
              <a:rPr lang="en-GB" dirty="0">
                <a:solidFill>
                  <a:srgbClr val="0055BB"/>
                </a:solidFill>
                <a:latin typeface="Consolas" panose="020B0609020204030204" pitchFamily="49" charset="0"/>
              </a:rPr>
              <a:t>  </a:t>
            </a:r>
            <a:r>
              <a:rPr lang="en-GB" dirty="0" err="1">
                <a:solidFill>
                  <a:srgbClr val="0055BB"/>
                </a:solidFill>
                <a:latin typeface="Consolas" panose="020B0609020204030204" pitchFamily="49" charset="0"/>
              </a:rPr>
              <a:t>digitalWrite</a:t>
            </a:r>
            <a:r>
              <a:rPr lang="en-GB" dirty="0">
                <a:solidFill>
                  <a:srgbClr val="0055BB"/>
                </a:solidFill>
                <a:latin typeface="Consolas" panose="020B0609020204030204" pitchFamily="49" charset="0"/>
              </a:rPr>
              <a:t>(4, HIGH);</a:t>
            </a:r>
          </a:p>
          <a:p>
            <a:pPr lvl="2"/>
            <a:r>
              <a:rPr lang="en-GB" dirty="0">
                <a:solidFill>
                  <a:srgbClr val="0055BB"/>
                </a:solidFill>
                <a:latin typeface="Consolas" panose="020B0609020204030204" pitchFamily="49" charset="0"/>
              </a:rPr>
              <a:t>  </a:t>
            </a:r>
            <a:r>
              <a:rPr lang="en-GB" dirty="0" err="1">
                <a:solidFill>
                  <a:srgbClr val="0055BB"/>
                </a:solidFill>
                <a:latin typeface="Consolas" panose="020B0609020204030204" pitchFamily="49" charset="0"/>
              </a:rPr>
              <a:t>analogWrite</a:t>
            </a:r>
            <a:r>
              <a:rPr lang="en-GB" dirty="0">
                <a:solidFill>
                  <a:srgbClr val="0055BB"/>
                </a:solidFill>
                <a:latin typeface="Consolas" panose="020B0609020204030204" pitchFamily="49" charset="0"/>
              </a:rPr>
              <a:t>(9, `</a:t>
            </a:r>
            <a:r>
              <a:rPr lang="en-GB" dirty="0">
                <a:solidFill>
                  <a:srgbClr val="222222"/>
                </a:solidFill>
                <a:latin typeface="Consolas" panose="020B0609020204030204" pitchFamily="49" charset="0"/>
              </a:rPr>
              <a:t>&amp; speed &amp;</a:t>
            </a:r>
            <a:r>
              <a:rPr lang="en-GB" dirty="0">
                <a:solidFill>
                  <a:srgbClr val="0055BB"/>
                </a:solidFill>
                <a:latin typeface="Consolas" panose="020B0609020204030204" pitchFamily="49" charset="0"/>
              </a:rPr>
              <a:t>`);`</a:t>
            </a:r>
          </a:p>
          <a:p>
            <a:pPr lvl="1"/>
            <a:r>
              <a:rPr lang="en-GB" b="1" dirty="0">
                <a:solidFill>
                  <a:srgbClr val="444444"/>
                </a:solidFill>
                <a:latin typeface="Consolas" panose="020B0609020204030204" pitchFamily="49" charset="0"/>
              </a:rPr>
              <a:t>end</a:t>
            </a:r>
            <a:r>
              <a:rPr lang="en-GB" b="1" dirty="0">
                <a:solidFill>
                  <a:srgbClr val="222222"/>
                </a:solidFill>
                <a:latin typeface="Consolas" panose="020B0609020204030204" pitchFamily="49" charset="0"/>
              </a:rPr>
              <a:t> </a:t>
            </a:r>
          </a:p>
          <a:p>
            <a:pPr lvl="1"/>
            <a:r>
              <a:rPr lang="en-GB" b="1" dirty="0">
                <a:solidFill>
                  <a:srgbClr val="444444"/>
                </a:solidFill>
                <a:latin typeface="Consolas" panose="020B0609020204030204" pitchFamily="49" charset="0"/>
              </a:rPr>
              <a:t>else</a:t>
            </a:r>
            <a:r>
              <a:rPr lang="en-GB" b="1" dirty="0">
                <a:solidFill>
                  <a:srgbClr val="222222"/>
                </a:solidFill>
                <a:latin typeface="Consolas" panose="020B0609020204030204" pitchFamily="49" charset="0"/>
              </a:rPr>
              <a:t> </a:t>
            </a:r>
            <a:r>
              <a:rPr lang="en-GB" b="1" dirty="0">
                <a:solidFill>
                  <a:srgbClr val="444444"/>
                </a:solidFill>
                <a:latin typeface="Consolas" panose="020B0609020204030204" pitchFamily="49" charset="0"/>
              </a:rPr>
              <a:t>do</a:t>
            </a:r>
          </a:p>
          <a:p>
            <a:pPr lvl="2"/>
            <a:r>
              <a:rPr lang="en-GB" dirty="0">
                <a:solidFill>
                  <a:srgbClr val="0055BB"/>
                </a:solidFill>
                <a:latin typeface="Consolas" panose="020B0609020204030204" pitchFamily="49" charset="0"/>
              </a:rPr>
              <a:t> `</a:t>
            </a:r>
            <a:r>
              <a:rPr lang="en-GB" dirty="0" err="1">
                <a:solidFill>
                  <a:srgbClr val="0055BB"/>
                </a:solidFill>
                <a:latin typeface="Consolas" panose="020B0609020204030204" pitchFamily="49" charset="0"/>
              </a:rPr>
              <a:t>digitalWrite</a:t>
            </a:r>
            <a:r>
              <a:rPr lang="en-GB" dirty="0">
                <a:solidFill>
                  <a:srgbClr val="0055BB"/>
                </a:solidFill>
                <a:latin typeface="Consolas" panose="020B0609020204030204" pitchFamily="49" charset="0"/>
              </a:rPr>
              <a:t>(3, HIGH);</a:t>
            </a:r>
          </a:p>
          <a:p>
            <a:pPr lvl="2"/>
            <a:r>
              <a:rPr lang="en-GB" dirty="0">
                <a:solidFill>
                  <a:srgbClr val="0055BB"/>
                </a:solidFill>
                <a:latin typeface="Consolas" panose="020B0609020204030204" pitchFamily="49" charset="0"/>
              </a:rPr>
              <a:t>  </a:t>
            </a:r>
            <a:r>
              <a:rPr lang="en-GB" dirty="0" err="1">
                <a:solidFill>
                  <a:srgbClr val="0055BB"/>
                </a:solidFill>
                <a:latin typeface="Consolas" panose="020B0609020204030204" pitchFamily="49" charset="0"/>
              </a:rPr>
              <a:t>digitalWrite</a:t>
            </a:r>
            <a:r>
              <a:rPr lang="en-GB" dirty="0">
                <a:solidFill>
                  <a:srgbClr val="0055BB"/>
                </a:solidFill>
                <a:latin typeface="Consolas" panose="020B0609020204030204" pitchFamily="49" charset="0"/>
              </a:rPr>
              <a:t>(4, LOW);</a:t>
            </a:r>
          </a:p>
          <a:p>
            <a:pPr lvl="2"/>
            <a:r>
              <a:rPr lang="en-GB" dirty="0">
                <a:solidFill>
                  <a:srgbClr val="0055BB"/>
                </a:solidFill>
                <a:latin typeface="Consolas" panose="020B0609020204030204" pitchFamily="49" charset="0"/>
              </a:rPr>
              <a:t>  </a:t>
            </a:r>
            <a:r>
              <a:rPr lang="en-GB" dirty="0" err="1">
                <a:solidFill>
                  <a:srgbClr val="0055BB"/>
                </a:solidFill>
                <a:latin typeface="Consolas" panose="020B0609020204030204" pitchFamily="49" charset="0"/>
              </a:rPr>
              <a:t>analogWrite</a:t>
            </a:r>
            <a:r>
              <a:rPr lang="en-GB" dirty="0">
                <a:solidFill>
                  <a:srgbClr val="0055BB"/>
                </a:solidFill>
                <a:latin typeface="Consolas" panose="020B0609020204030204" pitchFamily="49" charset="0"/>
              </a:rPr>
              <a:t>(9, `</a:t>
            </a:r>
            <a:r>
              <a:rPr lang="en-GB" dirty="0">
                <a:solidFill>
                  <a:srgbClr val="222222"/>
                </a:solidFill>
                <a:latin typeface="Consolas" panose="020B0609020204030204" pitchFamily="49" charset="0"/>
              </a:rPr>
              <a:t>&amp; -speed &amp;</a:t>
            </a:r>
            <a:r>
              <a:rPr lang="en-GB" dirty="0">
                <a:solidFill>
                  <a:srgbClr val="0055BB"/>
                </a:solidFill>
                <a:latin typeface="Consolas" panose="020B0609020204030204" pitchFamily="49" charset="0"/>
              </a:rPr>
              <a:t>`);`</a:t>
            </a:r>
          </a:p>
          <a:p>
            <a:pPr lvl="1"/>
            <a:r>
              <a:rPr lang="en-GB" b="1" dirty="0">
                <a:solidFill>
                  <a:srgbClr val="444444"/>
                </a:solidFill>
                <a:latin typeface="Consolas" panose="020B0609020204030204" pitchFamily="49" charset="0"/>
              </a:rPr>
              <a:t>end</a:t>
            </a:r>
          </a:p>
          <a:p>
            <a:r>
              <a:rPr lang="en-GB" b="1" dirty="0">
                <a:solidFill>
                  <a:srgbClr val="444444"/>
                </a:solidFill>
                <a:latin typeface="Consolas" panose="020B0609020204030204" pitchFamily="49" charset="0"/>
              </a:rPr>
              <a:t>end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9C960A-EB23-4825-9789-EC94D694E2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5218" y="177159"/>
            <a:ext cx="2240349" cy="2170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69347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132C60-24D6-4826-AE20-59643D21F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Mixing </a:t>
            </a:r>
            <a:r>
              <a:rPr lang="en-GB" dirty="0" err="1"/>
              <a:t>ThingML</a:t>
            </a:r>
            <a:r>
              <a:rPr lang="en-GB" dirty="0"/>
              <a:t> and platform code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6BB701-DFD8-4BA6-A641-AF804BF71AF6}"/>
              </a:ext>
            </a:extLst>
          </p:cNvPr>
          <p:cNvSpPr/>
          <p:nvPr/>
        </p:nvSpPr>
        <p:spPr>
          <a:xfrm>
            <a:off x="6129683" y="2879725"/>
            <a:ext cx="5719418" cy="369331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rgbClr val="A22000"/>
                </a:solidFill>
                <a:latin typeface="Consolas" panose="020B0609020204030204" pitchFamily="49" charset="0"/>
              </a:rPr>
              <a:t>function</a:t>
            </a:r>
            <a:r>
              <a:rPr lang="en-GB" b="1" dirty="0">
                <a:solidFill>
                  <a:srgbClr val="222222"/>
                </a:solidFill>
                <a:latin typeface="Consolas" panose="020B0609020204030204" pitchFamily="49" charset="0"/>
              </a:rPr>
              <a:t> </a:t>
            </a:r>
            <a:r>
              <a:rPr lang="en-GB" b="1" dirty="0" err="1">
                <a:solidFill>
                  <a:srgbClr val="222222"/>
                </a:solidFill>
                <a:latin typeface="Consolas" panose="020B0609020204030204" pitchFamily="49" charset="0"/>
              </a:rPr>
              <a:t>set_motor_speed</a:t>
            </a:r>
            <a:r>
              <a:rPr lang="en-GB" b="1" dirty="0">
                <a:solidFill>
                  <a:srgbClr val="222222"/>
                </a:solidFill>
                <a:latin typeface="Consolas" panose="020B0609020204030204" pitchFamily="49" charset="0"/>
              </a:rPr>
              <a:t>(speed : Int16) </a:t>
            </a:r>
            <a:r>
              <a:rPr lang="en-GB" b="1" dirty="0">
                <a:solidFill>
                  <a:srgbClr val="444444"/>
                </a:solidFill>
                <a:latin typeface="Consolas" panose="020B0609020204030204" pitchFamily="49" charset="0"/>
              </a:rPr>
              <a:t>do</a:t>
            </a:r>
          </a:p>
          <a:p>
            <a:pPr lvl="1"/>
            <a:r>
              <a:rPr lang="en-GB" b="1" dirty="0">
                <a:solidFill>
                  <a:srgbClr val="444444"/>
                </a:solidFill>
                <a:latin typeface="Consolas" panose="020B0609020204030204" pitchFamily="49" charset="0"/>
              </a:rPr>
              <a:t>if</a:t>
            </a:r>
            <a:r>
              <a:rPr lang="en-GB" b="1" dirty="0">
                <a:solidFill>
                  <a:srgbClr val="222222"/>
                </a:solidFill>
                <a:latin typeface="Consolas" panose="020B0609020204030204" pitchFamily="49" charset="0"/>
              </a:rPr>
              <a:t> (speed == </a:t>
            </a:r>
            <a:r>
              <a:rPr lang="en-GB" b="1" dirty="0">
                <a:solidFill>
                  <a:srgbClr val="548A42"/>
                </a:solidFill>
                <a:latin typeface="Consolas" panose="020B0609020204030204" pitchFamily="49" charset="0"/>
              </a:rPr>
              <a:t>0</a:t>
            </a:r>
            <a:r>
              <a:rPr lang="en-GB" b="1" dirty="0">
                <a:solidFill>
                  <a:srgbClr val="222222"/>
                </a:solidFill>
                <a:latin typeface="Consolas" panose="020B0609020204030204" pitchFamily="49" charset="0"/>
              </a:rPr>
              <a:t>) </a:t>
            </a:r>
            <a:r>
              <a:rPr lang="en-GB" dirty="0">
                <a:solidFill>
                  <a:srgbClr val="0055BB"/>
                </a:solidFill>
                <a:latin typeface="Consolas" panose="020B0609020204030204" pitchFamily="49" charset="0"/>
              </a:rPr>
              <a:t>`</a:t>
            </a:r>
            <a:r>
              <a:rPr lang="en-GB" dirty="0" err="1">
                <a:solidFill>
                  <a:srgbClr val="0055BB"/>
                </a:solidFill>
                <a:latin typeface="Consolas" panose="020B0609020204030204" pitchFamily="49" charset="0"/>
              </a:rPr>
              <a:t>analogWrite</a:t>
            </a:r>
            <a:r>
              <a:rPr lang="en-GB" dirty="0">
                <a:solidFill>
                  <a:srgbClr val="0055BB"/>
                </a:solidFill>
                <a:latin typeface="Consolas" panose="020B0609020204030204" pitchFamily="49" charset="0"/>
              </a:rPr>
              <a:t>(9, 0);`</a:t>
            </a:r>
          </a:p>
          <a:p>
            <a:pPr lvl="1"/>
            <a:r>
              <a:rPr lang="en-GB" b="1" dirty="0">
                <a:solidFill>
                  <a:srgbClr val="444444"/>
                </a:solidFill>
                <a:latin typeface="Consolas" panose="020B0609020204030204" pitchFamily="49" charset="0"/>
              </a:rPr>
              <a:t>else</a:t>
            </a:r>
            <a:r>
              <a:rPr lang="en-GB" b="1" dirty="0">
                <a:solidFill>
                  <a:srgbClr val="222222"/>
                </a:solidFill>
                <a:latin typeface="Consolas" panose="020B0609020204030204" pitchFamily="49" charset="0"/>
              </a:rPr>
              <a:t> </a:t>
            </a:r>
            <a:r>
              <a:rPr lang="en-GB" b="1" dirty="0">
                <a:solidFill>
                  <a:srgbClr val="444444"/>
                </a:solidFill>
                <a:latin typeface="Consolas" panose="020B0609020204030204" pitchFamily="49" charset="0"/>
              </a:rPr>
              <a:t>if</a:t>
            </a:r>
            <a:r>
              <a:rPr lang="en-GB" b="1" dirty="0">
                <a:solidFill>
                  <a:srgbClr val="222222"/>
                </a:solidFill>
                <a:latin typeface="Consolas" panose="020B0609020204030204" pitchFamily="49" charset="0"/>
              </a:rPr>
              <a:t> (speed &gt; </a:t>
            </a:r>
            <a:r>
              <a:rPr lang="en-GB" b="1" dirty="0">
                <a:solidFill>
                  <a:srgbClr val="548A42"/>
                </a:solidFill>
                <a:latin typeface="Consolas" panose="020B0609020204030204" pitchFamily="49" charset="0"/>
              </a:rPr>
              <a:t>0</a:t>
            </a:r>
            <a:r>
              <a:rPr lang="en-GB" b="1" dirty="0">
                <a:solidFill>
                  <a:srgbClr val="222222"/>
                </a:solidFill>
                <a:latin typeface="Consolas" panose="020B0609020204030204" pitchFamily="49" charset="0"/>
              </a:rPr>
              <a:t>) </a:t>
            </a:r>
            <a:r>
              <a:rPr lang="en-GB" b="1" dirty="0">
                <a:solidFill>
                  <a:srgbClr val="444444"/>
                </a:solidFill>
                <a:latin typeface="Consolas" panose="020B0609020204030204" pitchFamily="49" charset="0"/>
              </a:rPr>
              <a:t>do</a:t>
            </a:r>
          </a:p>
          <a:p>
            <a:pPr lvl="2"/>
            <a:r>
              <a:rPr lang="en-GB" dirty="0">
                <a:solidFill>
                  <a:srgbClr val="222222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0055BB"/>
                </a:solidFill>
                <a:latin typeface="Consolas" panose="020B0609020204030204" pitchFamily="49" charset="0"/>
              </a:rPr>
              <a:t>`</a:t>
            </a:r>
            <a:r>
              <a:rPr lang="en-GB" dirty="0" err="1">
                <a:solidFill>
                  <a:srgbClr val="0055BB"/>
                </a:solidFill>
                <a:latin typeface="Consolas" panose="020B0609020204030204" pitchFamily="49" charset="0"/>
              </a:rPr>
              <a:t>digitalWrite</a:t>
            </a:r>
            <a:r>
              <a:rPr lang="en-GB" dirty="0">
                <a:solidFill>
                  <a:srgbClr val="0055BB"/>
                </a:solidFill>
                <a:latin typeface="Consolas" panose="020B0609020204030204" pitchFamily="49" charset="0"/>
              </a:rPr>
              <a:t>(3, LOW);</a:t>
            </a:r>
          </a:p>
          <a:p>
            <a:pPr lvl="2"/>
            <a:r>
              <a:rPr lang="en-GB" dirty="0">
                <a:solidFill>
                  <a:srgbClr val="0055BB"/>
                </a:solidFill>
                <a:latin typeface="Consolas" panose="020B0609020204030204" pitchFamily="49" charset="0"/>
              </a:rPr>
              <a:t>  </a:t>
            </a:r>
            <a:r>
              <a:rPr lang="en-GB" dirty="0" err="1">
                <a:solidFill>
                  <a:srgbClr val="0055BB"/>
                </a:solidFill>
                <a:latin typeface="Consolas" panose="020B0609020204030204" pitchFamily="49" charset="0"/>
              </a:rPr>
              <a:t>digitalWrite</a:t>
            </a:r>
            <a:r>
              <a:rPr lang="en-GB" dirty="0">
                <a:solidFill>
                  <a:srgbClr val="0055BB"/>
                </a:solidFill>
                <a:latin typeface="Consolas" panose="020B0609020204030204" pitchFamily="49" charset="0"/>
              </a:rPr>
              <a:t>(4, HIGH);</a:t>
            </a:r>
          </a:p>
          <a:p>
            <a:pPr lvl="2"/>
            <a:r>
              <a:rPr lang="en-GB" dirty="0">
                <a:solidFill>
                  <a:srgbClr val="0055BB"/>
                </a:solidFill>
                <a:latin typeface="Consolas" panose="020B0609020204030204" pitchFamily="49" charset="0"/>
              </a:rPr>
              <a:t>  </a:t>
            </a:r>
            <a:r>
              <a:rPr lang="en-GB" dirty="0" err="1">
                <a:solidFill>
                  <a:srgbClr val="0055BB"/>
                </a:solidFill>
                <a:latin typeface="Consolas" panose="020B0609020204030204" pitchFamily="49" charset="0"/>
              </a:rPr>
              <a:t>analogWrite</a:t>
            </a:r>
            <a:r>
              <a:rPr lang="en-GB" dirty="0">
                <a:solidFill>
                  <a:srgbClr val="0055BB"/>
                </a:solidFill>
                <a:latin typeface="Consolas" panose="020B0609020204030204" pitchFamily="49" charset="0"/>
              </a:rPr>
              <a:t>(9, `</a:t>
            </a:r>
            <a:r>
              <a:rPr lang="en-GB" dirty="0">
                <a:solidFill>
                  <a:srgbClr val="222222"/>
                </a:solidFill>
                <a:latin typeface="Consolas" panose="020B0609020204030204" pitchFamily="49" charset="0"/>
              </a:rPr>
              <a:t>&amp; speed &amp;</a:t>
            </a:r>
            <a:r>
              <a:rPr lang="en-GB" dirty="0">
                <a:solidFill>
                  <a:srgbClr val="0055BB"/>
                </a:solidFill>
                <a:latin typeface="Consolas" panose="020B0609020204030204" pitchFamily="49" charset="0"/>
              </a:rPr>
              <a:t>`);`</a:t>
            </a:r>
          </a:p>
          <a:p>
            <a:pPr lvl="1"/>
            <a:r>
              <a:rPr lang="en-GB" b="1" dirty="0">
                <a:solidFill>
                  <a:srgbClr val="444444"/>
                </a:solidFill>
                <a:latin typeface="Consolas" panose="020B0609020204030204" pitchFamily="49" charset="0"/>
              </a:rPr>
              <a:t>end</a:t>
            </a:r>
            <a:r>
              <a:rPr lang="en-GB" b="1" dirty="0">
                <a:solidFill>
                  <a:srgbClr val="222222"/>
                </a:solidFill>
                <a:latin typeface="Consolas" panose="020B0609020204030204" pitchFamily="49" charset="0"/>
              </a:rPr>
              <a:t> </a:t>
            </a:r>
          </a:p>
          <a:p>
            <a:pPr lvl="1"/>
            <a:r>
              <a:rPr lang="en-GB" b="1" dirty="0">
                <a:solidFill>
                  <a:srgbClr val="444444"/>
                </a:solidFill>
                <a:latin typeface="Consolas" panose="020B0609020204030204" pitchFamily="49" charset="0"/>
              </a:rPr>
              <a:t>else</a:t>
            </a:r>
            <a:r>
              <a:rPr lang="en-GB" b="1" dirty="0">
                <a:solidFill>
                  <a:srgbClr val="222222"/>
                </a:solidFill>
                <a:latin typeface="Consolas" panose="020B0609020204030204" pitchFamily="49" charset="0"/>
              </a:rPr>
              <a:t> </a:t>
            </a:r>
            <a:r>
              <a:rPr lang="en-GB" b="1" dirty="0">
                <a:solidFill>
                  <a:srgbClr val="444444"/>
                </a:solidFill>
                <a:latin typeface="Consolas" panose="020B0609020204030204" pitchFamily="49" charset="0"/>
              </a:rPr>
              <a:t>do</a:t>
            </a:r>
          </a:p>
          <a:p>
            <a:pPr lvl="2"/>
            <a:r>
              <a:rPr lang="en-GB" dirty="0">
                <a:solidFill>
                  <a:srgbClr val="0055BB"/>
                </a:solidFill>
                <a:latin typeface="Consolas" panose="020B0609020204030204" pitchFamily="49" charset="0"/>
              </a:rPr>
              <a:t> `</a:t>
            </a:r>
            <a:r>
              <a:rPr lang="en-GB" dirty="0" err="1">
                <a:solidFill>
                  <a:srgbClr val="0055BB"/>
                </a:solidFill>
                <a:latin typeface="Consolas" panose="020B0609020204030204" pitchFamily="49" charset="0"/>
              </a:rPr>
              <a:t>digitalWrite</a:t>
            </a:r>
            <a:r>
              <a:rPr lang="en-GB" dirty="0">
                <a:solidFill>
                  <a:srgbClr val="0055BB"/>
                </a:solidFill>
                <a:latin typeface="Consolas" panose="020B0609020204030204" pitchFamily="49" charset="0"/>
              </a:rPr>
              <a:t>(3, HIGH);</a:t>
            </a:r>
          </a:p>
          <a:p>
            <a:pPr lvl="2"/>
            <a:r>
              <a:rPr lang="en-GB" dirty="0">
                <a:solidFill>
                  <a:srgbClr val="0055BB"/>
                </a:solidFill>
                <a:latin typeface="Consolas" panose="020B0609020204030204" pitchFamily="49" charset="0"/>
              </a:rPr>
              <a:t>  </a:t>
            </a:r>
            <a:r>
              <a:rPr lang="en-GB" dirty="0" err="1">
                <a:solidFill>
                  <a:srgbClr val="0055BB"/>
                </a:solidFill>
                <a:latin typeface="Consolas" panose="020B0609020204030204" pitchFamily="49" charset="0"/>
              </a:rPr>
              <a:t>digitalWrite</a:t>
            </a:r>
            <a:r>
              <a:rPr lang="en-GB" dirty="0">
                <a:solidFill>
                  <a:srgbClr val="0055BB"/>
                </a:solidFill>
                <a:latin typeface="Consolas" panose="020B0609020204030204" pitchFamily="49" charset="0"/>
              </a:rPr>
              <a:t>(4, LOW);</a:t>
            </a:r>
          </a:p>
          <a:p>
            <a:pPr lvl="2"/>
            <a:r>
              <a:rPr lang="en-GB" dirty="0">
                <a:solidFill>
                  <a:srgbClr val="0055BB"/>
                </a:solidFill>
                <a:latin typeface="Consolas" panose="020B0609020204030204" pitchFamily="49" charset="0"/>
              </a:rPr>
              <a:t>  </a:t>
            </a:r>
            <a:r>
              <a:rPr lang="en-GB" dirty="0" err="1">
                <a:solidFill>
                  <a:srgbClr val="0055BB"/>
                </a:solidFill>
                <a:latin typeface="Consolas" panose="020B0609020204030204" pitchFamily="49" charset="0"/>
              </a:rPr>
              <a:t>analogWrite</a:t>
            </a:r>
            <a:r>
              <a:rPr lang="en-GB" dirty="0">
                <a:solidFill>
                  <a:srgbClr val="0055BB"/>
                </a:solidFill>
                <a:latin typeface="Consolas" panose="020B0609020204030204" pitchFamily="49" charset="0"/>
              </a:rPr>
              <a:t>(9, `</a:t>
            </a:r>
            <a:r>
              <a:rPr lang="en-GB" dirty="0">
                <a:solidFill>
                  <a:srgbClr val="222222"/>
                </a:solidFill>
                <a:latin typeface="Consolas" panose="020B0609020204030204" pitchFamily="49" charset="0"/>
              </a:rPr>
              <a:t>&amp; -speed &amp;</a:t>
            </a:r>
            <a:r>
              <a:rPr lang="en-GB" dirty="0">
                <a:solidFill>
                  <a:srgbClr val="0055BB"/>
                </a:solidFill>
                <a:latin typeface="Consolas" panose="020B0609020204030204" pitchFamily="49" charset="0"/>
              </a:rPr>
              <a:t>`);`</a:t>
            </a:r>
          </a:p>
          <a:p>
            <a:pPr lvl="1"/>
            <a:r>
              <a:rPr lang="en-GB" b="1" dirty="0">
                <a:solidFill>
                  <a:srgbClr val="444444"/>
                </a:solidFill>
                <a:latin typeface="Consolas" panose="020B0609020204030204" pitchFamily="49" charset="0"/>
              </a:rPr>
              <a:t>end</a:t>
            </a:r>
          </a:p>
          <a:p>
            <a:r>
              <a:rPr lang="en-GB" b="1" dirty="0">
                <a:solidFill>
                  <a:srgbClr val="444444"/>
                </a:solidFill>
                <a:latin typeface="Consolas" panose="020B0609020204030204" pitchFamily="49" charset="0"/>
              </a:rPr>
              <a:t>end</a:t>
            </a:r>
            <a:endParaRPr lang="en-GB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5634584-EB9F-4300-8DFB-EFA5BD6466AF}"/>
              </a:ext>
            </a:extLst>
          </p:cNvPr>
          <p:cNvSpPr/>
          <p:nvPr/>
        </p:nvSpPr>
        <p:spPr>
          <a:xfrm>
            <a:off x="723900" y="1509931"/>
            <a:ext cx="990367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200" dirty="0">
                <a:solidFill>
                  <a:srgbClr val="0055BB"/>
                </a:solidFill>
                <a:latin typeface="Consolas" panose="020B0609020204030204" pitchFamily="49" charset="0"/>
              </a:rPr>
              <a:t>`platform specific expression or statement`</a:t>
            </a:r>
            <a:endParaRPr lang="en-GB" sz="3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14230F-5701-4653-83D8-17DFEEBDCE5A}"/>
              </a:ext>
            </a:extLst>
          </p:cNvPr>
          <p:cNvSpPr txBox="1"/>
          <p:nvPr/>
        </p:nvSpPr>
        <p:spPr>
          <a:xfrm>
            <a:off x="4165600" y="1963995"/>
            <a:ext cx="63311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“Copy-pasted” as-is by the code generator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2F1743-236A-42CD-9DC2-9CCD333ABB8C}"/>
              </a:ext>
            </a:extLst>
          </p:cNvPr>
          <p:cNvSpPr txBox="1"/>
          <p:nvPr/>
        </p:nvSpPr>
        <p:spPr>
          <a:xfrm>
            <a:off x="457199" y="2816514"/>
            <a:ext cx="497840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Allows freely mixing </a:t>
            </a:r>
            <a:r>
              <a:rPr lang="en-GB" sz="2800" dirty="0" err="1"/>
              <a:t>ThingML</a:t>
            </a:r>
            <a:r>
              <a:rPr lang="en-GB" sz="2800" dirty="0"/>
              <a:t> Actions with platform actions</a:t>
            </a:r>
            <a:br>
              <a:rPr lang="en-GB" sz="2800" dirty="0"/>
            </a:br>
            <a:br>
              <a:rPr lang="en-GB" sz="2800" dirty="0"/>
            </a:br>
            <a:endParaRPr lang="en-GB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Allows using </a:t>
            </a:r>
            <a:r>
              <a:rPr lang="en-GB" sz="2800" dirty="0" err="1"/>
              <a:t>ThingML</a:t>
            </a:r>
            <a:r>
              <a:rPr lang="en-GB" sz="2800" dirty="0"/>
              <a:t> expressions in platform code</a:t>
            </a:r>
          </a:p>
          <a:p>
            <a:endParaRPr lang="en-GB" sz="28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B7E6036-358B-434F-90B8-176106832AFD}"/>
              </a:ext>
            </a:extLst>
          </p:cNvPr>
          <p:cNvSpPr/>
          <p:nvPr/>
        </p:nvSpPr>
        <p:spPr>
          <a:xfrm>
            <a:off x="393521" y="5545548"/>
            <a:ext cx="528221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>
                <a:solidFill>
                  <a:srgbClr val="0055BB"/>
                </a:solidFill>
                <a:latin typeface="Consolas" panose="020B0609020204030204" pitchFamily="49" charset="0"/>
              </a:rPr>
              <a:t>`</a:t>
            </a:r>
            <a:r>
              <a:rPr lang="en-GB" sz="2400" dirty="0" err="1">
                <a:solidFill>
                  <a:srgbClr val="0055BB"/>
                </a:solidFill>
                <a:latin typeface="Consolas" panose="020B0609020204030204" pitchFamily="49" charset="0"/>
              </a:rPr>
              <a:t>analogWrite</a:t>
            </a:r>
            <a:r>
              <a:rPr lang="en-GB" sz="2400" dirty="0">
                <a:solidFill>
                  <a:srgbClr val="0055BB"/>
                </a:solidFill>
                <a:latin typeface="Consolas" panose="020B0609020204030204" pitchFamily="49" charset="0"/>
              </a:rPr>
              <a:t>(9, `</a:t>
            </a:r>
            <a:r>
              <a:rPr lang="en-GB" sz="2400" dirty="0">
                <a:solidFill>
                  <a:srgbClr val="222222"/>
                </a:solidFill>
                <a:latin typeface="Consolas" panose="020B0609020204030204" pitchFamily="49" charset="0"/>
              </a:rPr>
              <a:t>&amp; speed &amp;</a:t>
            </a:r>
            <a:r>
              <a:rPr lang="en-GB" sz="2400" dirty="0">
                <a:solidFill>
                  <a:srgbClr val="0055BB"/>
                </a:solidFill>
                <a:latin typeface="Consolas" panose="020B0609020204030204" pitchFamily="49" charset="0"/>
              </a:rPr>
              <a:t>`);`</a:t>
            </a:r>
            <a:endParaRPr lang="en-GB" sz="24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8B208A5-6F55-4CE5-9D76-54DD9663E44F}"/>
              </a:ext>
            </a:extLst>
          </p:cNvPr>
          <p:cNvSpPr/>
          <p:nvPr/>
        </p:nvSpPr>
        <p:spPr>
          <a:xfrm>
            <a:off x="393521" y="3863734"/>
            <a:ext cx="35830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>
                <a:solidFill>
                  <a:srgbClr val="0055BB"/>
                </a:solidFill>
                <a:latin typeface="Consolas" panose="020B0609020204030204" pitchFamily="49" charset="0"/>
              </a:rPr>
              <a:t>`</a:t>
            </a:r>
            <a:r>
              <a:rPr lang="en-GB" sz="2400" dirty="0" err="1">
                <a:solidFill>
                  <a:srgbClr val="0055BB"/>
                </a:solidFill>
                <a:latin typeface="Consolas" panose="020B0609020204030204" pitchFamily="49" charset="0"/>
              </a:rPr>
              <a:t>analogWrite</a:t>
            </a:r>
            <a:r>
              <a:rPr lang="en-GB" sz="2400" dirty="0">
                <a:solidFill>
                  <a:srgbClr val="0055BB"/>
                </a:solidFill>
                <a:latin typeface="Consolas" panose="020B0609020204030204" pitchFamily="49" charset="0"/>
              </a:rPr>
              <a:t>(9, 0);`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42946254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C88EFDC-3769-4203-BDF4-43719E632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Hands-on 2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1EAE60F-C238-4BC8-A379-1029042EF7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Ping Examples and Timers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AFD4DC7-AD7F-48EB-84A8-688FEDCD64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686" y="2631501"/>
            <a:ext cx="5062927" cy="1009210"/>
          </a:xfrm>
          <a:prstGeom prst="rect">
            <a:avLst/>
          </a:prstGeom>
        </p:spPr>
      </p:pic>
      <p:pic>
        <p:nvPicPr>
          <p:cNvPr id="7" name="Picture 2" descr="Image result for models 2018 conference*">
            <a:extLst>
              <a:ext uri="{FF2B5EF4-FFF2-40B4-BE49-F238E27FC236}">
                <a16:creationId xmlns:a16="http://schemas.microsoft.com/office/drawing/2014/main" id="{C3539B35-61C1-465B-AD7E-A45797B521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344" y="488664"/>
            <a:ext cx="7943375" cy="2442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486196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C88EFDC-3769-4203-BDF4-43719E632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Evaluation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1EAE60F-C238-4BC8-A379-1029042EF7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For iteration 2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6AD4D62-817D-4731-8F89-EFABFA4472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686" y="2631501"/>
            <a:ext cx="5062927" cy="1009210"/>
          </a:xfrm>
          <a:prstGeom prst="rect">
            <a:avLst/>
          </a:prstGeom>
        </p:spPr>
      </p:pic>
      <p:pic>
        <p:nvPicPr>
          <p:cNvPr id="6" name="Picture 8">
            <a:extLst>
              <a:ext uri="{FF2B5EF4-FFF2-40B4-BE49-F238E27FC236}">
                <a16:creationId xmlns:a16="http://schemas.microsoft.com/office/drawing/2014/main" id="{692479B2-ECC4-4803-B74B-FCD7311847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6117" y="1846289"/>
            <a:ext cx="6019221" cy="4646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7" name="Picture 35">
            <a:extLst>
              <a:ext uri="{FF2B5EF4-FFF2-40B4-BE49-F238E27FC236}">
                <a16:creationId xmlns:a16="http://schemas.microsoft.com/office/drawing/2014/main" id="{2DD2FF0D-101A-417E-AFC0-381E65B3FE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9194" y="335269"/>
            <a:ext cx="1477869" cy="10020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9" name="Picture 47">
            <a:extLst>
              <a:ext uri="{FF2B5EF4-FFF2-40B4-BE49-F238E27FC236}">
                <a16:creationId xmlns:a16="http://schemas.microsoft.com/office/drawing/2014/main" id="{E6CFB840-C5E6-4B38-8455-495A76C2F7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1660" y="391204"/>
            <a:ext cx="1494246" cy="931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0" name="Picture 4" descr="C:\home\work\projects\CORBYS\isenseu_white.png">
            <a:extLst>
              <a:ext uri="{FF2B5EF4-FFF2-40B4-BE49-F238E27FC236}">
                <a16:creationId xmlns:a16="http://schemas.microsoft.com/office/drawing/2014/main" id="{084323F9-6A25-4FF2-AC9F-4D9C4F1F27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4817" y="391204"/>
            <a:ext cx="840444" cy="1111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887182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59CE4-7A21-4F29-9D67-86BFEEB95CEF}" type="slidenum">
              <a:rPr lang="en-GB" smtClean="0"/>
              <a:t>59</a:t>
            </a:fld>
            <a:endParaRPr lang="en-GB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5200" y="21267"/>
            <a:ext cx="9956800" cy="68367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199786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BFF186-C9D5-4B89-A842-58C4A1965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0" y="23072"/>
            <a:ext cx="11214100" cy="1325563"/>
          </a:xfrm>
        </p:spPr>
        <p:txBody>
          <a:bodyPr/>
          <a:lstStyle/>
          <a:p>
            <a:pPr algn="ctr"/>
            <a:r>
              <a:rPr lang="en-GB" dirty="0"/>
              <a:t>Example: eHealth for Norwegian Municipalities</a:t>
            </a:r>
          </a:p>
        </p:txBody>
      </p:sp>
      <p:pic>
        <p:nvPicPr>
          <p:cNvPr id="64" name="Picture 63">
            <a:extLst>
              <a:ext uri="{FF2B5EF4-FFF2-40B4-BE49-F238E27FC236}">
                <a16:creationId xmlns:a16="http://schemas.microsoft.com/office/drawing/2014/main" id="{3324C58C-6F37-4F9B-8DCB-6F8D28BC45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4812" y="1286020"/>
            <a:ext cx="10196224" cy="5345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73928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63544" y="6376244"/>
            <a:ext cx="874440" cy="365125"/>
          </a:xfrm>
        </p:spPr>
        <p:txBody>
          <a:bodyPr/>
          <a:lstStyle/>
          <a:p>
            <a:fld id="{B7B59CE4-7A21-4F29-9D67-86BFEEB95CEF}" type="slidenum">
              <a:rPr lang="en-GB" smtClean="0"/>
              <a:t>60</a:t>
            </a:fld>
            <a:endParaRPr lang="en-GB" dirty="0"/>
          </a:p>
        </p:txBody>
      </p:sp>
      <p:sp>
        <p:nvSpPr>
          <p:cNvPr id="5" name="Oval 1"/>
          <p:cNvSpPr>
            <a:spLocks noChangeArrowheads="1"/>
          </p:cNvSpPr>
          <p:nvPr/>
        </p:nvSpPr>
        <p:spPr bwMode="auto">
          <a:xfrm>
            <a:off x="3106457" y="1999605"/>
            <a:ext cx="1697760" cy="914496"/>
          </a:xfrm>
          <a:prstGeom prst="ellipse">
            <a:avLst/>
          </a:prstGeom>
          <a:solidFill>
            <a:srgbClr val="99CCFF"/>
          </a:solidFill>
          <a:ln w="36000">
            <a:solidFill>
              <a:srgbClr val="0099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7967" tIns="71548" rIns="97967" bIns="57147" anchor="ctr"/>
          <a:lstStyle/>
          <a:p>
            <a:pPr algn="ctr">
              <a:tabLst>
                <a:tab pos="656650" algn="l"/>
                <a:tab pos="1313299" algn="l"/>
              </a:tabLst>
            </a:pPr>
            <a:r>
              <a:rPr lang="en-US">
                <a:solidFill>
                  <a:srgbClr val="000000"/>
                </a:solidFill>
                <a:ea typeface="WenQuanYi Micro Hei" charset="0"/>
                <a:cs typeface="WenQuanYi Micro Hei" charset="0"/>
              </a:rPr>
              <a:t>Chest Unit</a:t>
            </a:r>
          </a:p>
          <a:p>
            <a:pPr algn="ctr">
              <a:tabLst>
                <a:tab pos="656650" algn="l"/>
                <a:tab pos="1313299" algn="l"/>
              </a:tabLst>
            </a:pPr>
            <a:r>
              <a:rPr lang="en-US">
                <a:solidFill>
                  <a:srgbClr val="000000"/>
                </a:solidFill>
                <a:ea typeface="WenQuanYi Micro Hei" charset="0"/>
                <a:cs typeface="WenQuanYi Micro Hei" charset="0"/>
              </a:rPr>
              <a:t>Driver</a:t>
            </a:r>
          </a:p>
        </p:txBody>
      </p:sp>
      <p:sp>
        <p:nvSpPr>
          <p:cNvPr id="6" name="Oval 2"/>
          <p:cNvSpPr>
            <a:spLocks noChangeArrowheads="1"/>
          </p:cNvSpPr>
          <p:nvPr/>
        </p:nvSpPr>
        <p:spPr bwMode="auto">
          <a:xfrm>
            <a:off x="3106457" y="3534806"/>
            <a:ext cx="1697760" cy="914496"/>
          </a:xfrm>
          <a:prstGeom prst="ellipse">
            <a:avLst/>
          </a:prstGeom>
          <a:solidFill>
            <a:srgbClr val="99CCFF"/>
          </a:solidFill>
          <a:ln w="36000">
            <a:solidFill>
              <a:srgbClr val="0099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7967" tIns="71548" rIns="97967" bIns="57147" anchor="ctr"/>
          <a:lstStyle/>
          <a:p>
            <a:pPr algn="ctr">
              <a:tabLst>
                <a:tab pos="656650" algn="l"/>
                <a:tab pos="1313299" algn="l"/>
              </a:tabLst>
            </a:pPr>
            <a:r>
              <a:rPr lang="en-US">
                <a:solidFill>
                  <a:srgbClr val="000000"/>
                </a:solidFill>
                <a:ea typeface="WenQuanYi Micro Hei" charset="0"/>
                <a:cs typeface="WenQuanYi Micro Hei" charset="0"/>
              </a:rPr>
              <a:t>IMU Sensor</a:t>
            </a:r>
          </a:p>
          <a:p>
            <a:pPr algn="ctr">
              <a:tabLst>
                <a:tab pos="656650" algn="l"/>
                <a:tab pos="1313299" algn="l"/>
              </a:tabLst>
            </a:pPr>
            <a:r>
              <a:rPr lang="en-US">
                <a:solidFill>
                  <a:srgbClr val="000000"/>
                </a:solidFill>
                <a:ea typeface="WenQuanYi Micro Hei" charset="0"/>
                <a:cs typeface="WenQuanYi Micro Hei" charset="0"/>
              </a:rPr>
              <a:t>Driver</a:t>
            </a:r>
          </a:p>
        </p:txBody>
      </p:sp>
      <p:sp>
        <p:nvSpPr>
          <p:cNvPr id="7" name="Oval 3"/>
          <p:cNvSpPr>
            <a:spLocks noChangeArrowheads="1"/>
          </p:cNvSpPr>
          <p:nvPr/>
        </p:nvSpPr>
        <p:spPr bwMode="auto">
          <a:xfrm>
            <a:off x="3106457" y="5070007"/>
            <a:ext cx="1697760" cy="914496"/>
          </a:xfrm>
          <a:prstGeom prst="ellipse">
            <a:avLst/>
          </a:prstGeom>
          <a:solidFill>
            <a:srgbClr val="99CCFF"/>
          </a:solidFill>
          <a:ln w="36000">
            <a:solidFill>
              <a:srgbClr val="0099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7967" tIns="71548" rIns="97967" bIns="57147" anchor="ctr"/>
          <a:lstStyle/>
          <a:p>
            <a:pPr algn="ctr">
              <a:tabLst>
                <a:tab pos="656650" algn="l"/>
                <a:tab pos="1313299" algn="l"/>
              </a:tabLst>
            </a:pPr>
            <a:r>
              <a:rPr lang="en-US">
                <a:solidFill>
                  <a:srgbClr val="000000"/>
                </a:solidFill>
                <a:ea typeface="WenQuanYi Micro Hei" charset="0"/>
                <a:cs typeface="WenQuanYi Micro Hei" charset="0"/>
              </a:rPr>
              <a:t>EMG</a:t>
            </a:r>
          </a:p>
          <a:p>
            <a:pPr algn="ctr">
              <a:tabLst>
                <a:tab pos="656650" algn="l"/>
                <a:tab pos="1313299" algn="l"/>
              </a:tabLst>
            </a:pPr>
            <a:r>
              <a:rPr lang="en-US">
                <a:solidFill>
                  <a:srgbClr val="000000"/>
                </a:solidFill>
                <a:ea typeface="WenQuanYi Micro Hei" charset="0"/>
                <a:cs typeface="WenQuanYi Micro Hei" charset="0"/>
              </a:rPr>
              <a:t>Driver</a:t>
            </a:r>
          </a:p>
        </p:txBody>
      </p:sp>
      <p:sp>
        <p:nvSpPr>
          <p:cNvPr id="8" name="Oval 4"/>
          <p:cNvSpPr>
            <a:spLocks noChangeArrowheads="1"/>
          </p:cNvSpPr>
          <p:nvPr/>
        </p:nvSpPr>
        <p:spPr bwMode="auto">
          <a:xfrm>
            <a:off x="6437176" y="3305823"/>
            <a:ext cx="1697760" cy="1437271"/>
          </a:xfrm>
          <a:prstGeom prst="ellipse">
            <a:avLst/>
          </a:prstGeom>
          <a:solidFill>
            <a:srgbClr val="99CCFF"/>
          </a:solidFill>
          <a:ln w="36000">
            <a:solidFill>
              <a:srgbClr val="0099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7967" tIns="71548" rIns="97967" bIns="57147" anchor="ctr"/>
          <a:lstStyle/>
          <a:p>
            <a:pPr algn="ctr">
              <a:tabLst>
                <a:tab pos="656650" algn="l"/>
                <a:tab pos="1313299" algn="l"/>
              </a:tabLst>
            </a:pPr>
            <a:r>
              <a:rPr lang="en-US">
                <a:solidFill>
                  <a:srgbClr val="000000"/>
                </a:solidFill>
                <a:ea typeface="WenQuanYi Micro Hei" charset="0"/>
                <a:cs typeface="WenQuanYi Micro Hei" charset="0"/>
              </a:rPr>
              <a:t>HSS</a:t>
            </a:r>
          </a:p>
          <a:p>
            <a:pPr algn="ctr">
              <a:tabLst>
                <a:tab pos="656650" algn="l"/>
                <a:tab pos="1313299" algn="l"/>
              </a:tabLst>
            </a:pPr>
            <a:r>
              <a:rPr lang="en-US">
                <a:solidFill>
                  <a:srgbClr val="000000"/>
                </a:solidFill>
                <a:ea typeface="WenQuanYi Micro Hei" charset="0"/>
                <a:cs typeface="WenQuanYi Micro Hei" charset="0"/>
              </a:rPr>
              <a:t>Front-end</a:t>
            </a:r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2714776" y="1607883"/>
            <a:ext cx="5976000" cy="4506234"/>
          </a:xfrm>
          <a:prstGeom prst="rect">
            <a:avLst/>
          </a:prstGeom>
          <a:noFill/>
          <a:ln w="36000">
            <a:solidFill>
              <a:srgbClr val="80808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GB"/>
          </a:p>
        </p:txBody>
      </p:sp>
      <p:sp>
        <p:nvSpPr>
          <p:cNvPr id="10" name="Text Box 6"/>
          <p:cNvSpPr txBox="1">
            <a:spLocks noChangeArrowheads="1"/>
          </p:cNvSpPr>
          <p:nvPr/>
        </p:nvSpPr>
        <p:spPr bwMode="auto">
          <a:xfrm>
            <a:off x="2745017" y="1607884"/>
            <a:ext cx="1471680" cy="2937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1639" tIns="53620" rIns="81639" bIns="40820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r>
              <a:rPr lang="en-US" sz="1500" b="1">
                <a:solidFill>
                  <a:srgbClr val="808080"/>
                </a:solidFill>
              </a:rPr>
              <a:t>HSS Controller</a:t>
            </a:r>
          </a:p>
        </p:txBody>
      </p:sp>
      <p:sp>
        <p:nvSpPr>
          <p:cNvPr id="11" name="Line 7"/>
          <p:cNvSpPr>
            <a:spLocks noChangeShapeType="1"/>
          </p:cNvSpPr>
          <p:nvPr/>
        </p:nvSpPr>
        <p:spPr bwMode="auto">
          <a:xfrm>
            <a:off x="4837337" y="2587187"/>
            <a:ext cx="1697760" cy="979303"/>
          </a:xfrm>
          <a:prstGeom prst="line">
            <a:avLst/>
          </a:prstGeom>
          <a:noFill/>
          <a:ln w="36000">
            <a:solidFill>
              <a:srgbClr val="0099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endParaRPr lang="en-GB"/>
          </a:p>
        </p:txBody>
      </p:sp>
      <p:sp>
        <p:nvSpPr>
          <p:cNvPr id="12" name="Line 8"/>
          <p:cNvSpPr>
            <a:spLocks noChangeShapeType="1"/>
          </p:cNvSpPr>
          <p:nvPr/>
        </p:nvSpPr>
        <p:spPr bwMode="auto">
          <a:xfrm>
            <a:off x="4804216" y="2653434"/>
            <a:ext cx="1697760" cy="979303"/>
          </a:xfrm>
          <a:prstGeom prst="line">
            <a:avLst/>
          </a:prstGeom>
          <a:noFill/>
          <a:ln w="36000">
            <a:solidFill>
              <a:srgbClr val="0099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endParaRPr lang="en-GB"/>
          </a:p>
        </p:txBody>
      </p:sp>
      <p:sp>
        <p:nvSpPr>
          <p:cNvPr id="13" name="Line 9"/>
          <p:cNvSpPr>
            <a:spLocks noChangeShapeType="1"/>
          </p:cNvSpPr>
          <p:nvPr/>
        </p:nvSpPr>
        <p:spPr bwMode="auto">
          <a:xfrm>
            <a:off x="4771097" y="2718241"/>
            <a:ext cx="1697760" cy="979303"/>
          </a:xfrm>
          <a:prstGeom prst="line">
            <a:avLst/>
          </a:prstGeom>
          <a:noFill/>
          <a:ln w="36000">
            <a:solidFill>
              <a:srgbClr val="0099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endParaRPr lang="en-GB"/>
          </a:p>
        </p:txBody>
      </p:sp>
      <p:sp>
        <p:nvSpPr>
          <p:cNvPr id="14" name="Oval 10"/>
          <p:cNvSpPr>
            <a:spLocks noChangeArrowheads="1"/>
          </p:cNvSpPr>
          <p:nvPr/>
        </p:nvSpPr>
        <p:spPr bwMode="auto">
          <a:xfrm>
            <a:off x="9180377" y="2228590"/>
            <a:ext cx="1306080" cy="849689"/>
          </a:xfrm>
          <a:prstGeom prst="ellipse">
            <a:avLst/>
          </a:prstGeom>
          <a:solidFill>
            <a:srgbClr val="FF9966"/>
          </a:solidFill>
          <a:ln w="36000">
            <a:solidFill>
              <a:srgbClr val="FF663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7967" tIns="71548" rIns="97967" bIns="57147" anchor="ctr"/>
          <a:lstStyle/>
          <a:p>
            <a:pPr algn="ctr">
              <a:tabLst>
                <a:tab pos="656650" algn="l"/>
              </a:tabLst>
            </a:pPr>
            <a:r>
              <a:rPr lang="en-US">
                <a:solidFill>
                  <a:srgbClr val="000000"/>
                </a:solidFill>
                <a:ea typeface="WenQuanYi Micro Hei" charset="0"/>
                <a:cs typeface="WenQuanYi Micro Hei" charset="0"/>
              </a:rPr>
              <a:t>Parameter</a:t>
            </a:r>
          </a:p>
          <a:p>
            <a:pPr algn="ctr">
              <a:tabLst>
                <a:tab pos="656650" algn="l"/>
              </a:tabLst>
            </a:pPr>
            <a:r>
              <a:rPr lang="en-US">
                <a:solidFill>
                  <a:srgbClr val="000000"/>
                </a:solidFill>
                <a:ea typeface="WenQuanYi Micro Hei" charset="0"/>
                <a:cs typeface="WenQuanYi Micro Hei" charset="0"/>
              </a:rPr>
              <a:t>Server</a:t>
            </a:r>
          </a:p>
        </p:txBody>
      </p:sp>
      <p:sp>
        <p:nvSpPr>
          <p:cNvPr id="15" name="Line 11"/>
          <p:cNvSpPr>
            <a:spLocks noChangeShapeType="1"/>
          </p:cNvSpPr>
          <p:nvPr/>
        </p:nvSpPr>
        <p:spPr bwMode="auto">
          <a:xfrm>
            <a:off x="8265976" y="4089264"/>
            <a:ext cx="1077120" cy="1440"/>
          </a:xfrm>
          <a:prstGeom prst="line">
            <a:avLst/>
          </a:prstGeom>
          <a:noFill/>
          <a:ln w="72000">
            <a:solidFill>
              <a:srgbClr val="FF6633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endParaRPr lang="en-GB"/>
          </a:p>
        </p:txBody>
      </p:sp>
      <p:sp>
        <p:nvSpPr>
          <p:cNvPr id="16" name="Text Box 12"/>
          <p:cNvSpPr txBox="1">
            <a:spLocks noChangeArrowheads="1"/>
          </p:cNvSpPr>
          <p:nvPr/>
        </p:nvSpPr>
        <p:spPr bwMode="auto">
          <a:xfrm>
            <a:off x="5522776" y="2420129"/>
            <a:ext cx="1287360" cy="5587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99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1639" tIns="50420" rIns="81639" bIns="40820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r>
              <a:rPr lang="en-US" sz="1100" b="1">
                <a:solidFill>
                  <a:srgbClr val="0099FF"/>
                </a:solidFill>
              </a:rPr>
              <a:t>HSS_Chest_Phi</a:t>
            </a:r>
          </a:p>
          <a:p>
            <a:r>
              <a:rPr lang="en-US" sz="1100" b="1">
                <a:solidFill>
                  <a:srgbClr val="0099FF"/>
                </a:solidFill>
              </a:rPr>
              <a:t>HSS_Chest_IMU</a:t>
            </a:r>
          </a:p>
          <a:p>
            <a:r>
              <a:rPr lang="en-US" sz="1100" b="1">
                <a:solidFill>
                  <a:srgbClr val="0099FF"/>
                </a:solidFill>
              </a:rPr>
              <a:t>HSS_Chest_ECG</a:t>
            </a:r>
          </a:p>
        </p:txBody>
      </p:sp>
      <p:sp>
        <p:nvSpPr>
          <p:cNvPr id="17" name="Line 13"/>
          <p:cNvSpPr>
            <a:spLocks noChangeShapeType="1"/>
          </p:cNvSpPr>
          <p:nvPr/>
        </p:nvSpPr>
        <p:spPr bwMode="auto">
          <a:xfrm>
            <a:off x="4869017" y="3893404"/>
            <a:ext cx="1501920" cy="1440"/>
          </a:xfrm>
          <a:prstGeom prst="line">
            <a:avLst/>
          </a:prstGeom>
          <a:noFill/>
          <a:ln w="36000">
            <a:solidFill>
              <a:srgbClr val="0099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endParaRPr lang="en-GB"/>
          </a:p>
        </p:txBody>
      </p:sp>
      <p:sp>
        <p:nvSpPr>
          <p:cNvPr id="18" name="Line 14"/>
          <p:cNvSpPr>
            <a:spLocks noChangeShapeType="1"/>
          </p:cNvSpPr>
          <p:nvPr/>
        </p:nvSpPr>
        <p:spPr bwMode="auto">
          <a:xfrm>
            <a:off x="4869017" y="3959651"/>
            <a:ext cx="1501920" cy="1440"/>
          </a:xfrm>
          <a:prstGeom prst="line">
            <a:avLst/>
          </a:prstGeom>
          <a:noFill/>
          <a:ln w="36000">
            <a:solidFill>
              <a:srgbClr val="0099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endParaRPr lang="en-GB"/>
          </a:p>
        </p:txBody>
      </p:sp>
      <p:sp>
        <p:nvSpPr>
          <p:cNvPr id="19" name="Line 15"/>
          <p:cNvSpPr>
            <a:spLocks noChangeShapeType="1"/>
          </p:cNvSpPr>
          <p:nvPr/>
        </p:nvSpPr>
        <p:spPr bwMode="auto">
          <a:xfrm>
            <a:off x="4869017" y="4089264"/>
            <a:ext cx="1501920" cy="1440"/>
          </a:xfrm>
          <a:prstGeom prst="line">
            <a:avLst/>
          </a:prstGeom>
          <a:noFill/>
          <a:ln w="36000">
            <a:solidFill>
              <a:srgbClr val="0099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endParaRPr lang="en-GB"/>
          </a:p>
        </p:txBody>
      </p:sp>
      <p:sp>
        <p:nvSpPr>
          <p:cNvPr id="20" name="Line 16"/>
          <p:cNvSpPr>
            <a:spLocks noChangeShapeType="1"/>
          </p:cNvSpPr>
          <p:nvPr/>
        </p:nvSpPr>
        <p:spPr bwMode="auto">
          <a:xfrm>
            <a:off x="4869017" y="4155511"/>
            <a:ext cx="1501920" cy="1440"/>
          </a:xfrm>
          <a:prstGeom prst="line">
            <a:avLst/>
          </a:prstGeom>
          <a:noFill/>
          <a:ln w="36000">
            <a:solidFill>
              <a:srgbClr val="0099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endParaRPr lang="en-GB"/>
          </a:p>
        </p:txBody>
      </p:sp>
      <p:sp>
        <p:nvSpPr>
          <p:cNvPr id="21" name="Text Box 17"/>
          <p:cNvSpPr txBox="1">
            <a:spLocks noChangeArrowheads="1"/>
          </p:cNvSpPr>
          <p:nvPr/>
        </p:nvSpPr>
        <p:spPr bwMode="auto">
          <a:xfrm>
            <a:off x="4889176" y="3436876"/>
            <a:ext cx="1188000" cy="400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99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1639" tIns="50420" rIns="81639" bIns="40820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r>
              <a:rPr lang="en-US" sz="1100" b="1">
                <a:solidFill>
                  <a:srgbClr val="0099FF"/>
                </a:solidFill>
              </a:rPr>
              <a:t>HSS_Back_TH</a:t>
            </a:r>
          </a:p>
          <a:p>
            <a:r>
              <a:rPr lang="en-US" sz="1100" b="1">
                <a:solidFill>
                  <a:srgbClr val="0099FF"/>
                </a:solidFill>
              </a:rPr>
              <a:t>HSS_Back_IMU</a:t>
            </a:r>
          </a:p>
        </p:txBody>
      </p:sp>
      <p:sp>
        <p:nvSpPr>
          <p:cNvPr id="22" name="Text Box 18"/>
          <p:cNvSpPr txBox="1">
            <a:spLocks noChangeArrowheads="1"/>
          </p:cNvSpPr>
          <p:nvPr/>
        </p:nvSpPr>
        <p:spPr bwMode="auto">
          <a:xfrm>
            <a:off x="4905017" y="4211677"/>
            <a:ext cx="1107360" cy="400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99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39" tIns="50420" rIns="81639" bIns="40820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r>
              <a:rPr lang="en-US" sz="1100" b="1">
                <a:solidFill>
                  <a:srgbClr val="0099FF"/>
                </a:solidFill>
              </a:rPr>
              <a:t>HSS_Env_TH</a:t>
            </a:r>
          </a:p>
          <a:p>
            <a:r>
              <a:rPr lang="en-US" sz="1100" b="1">
                <a:solidFill>
                  <a:srgbClr val="0099FF"/>
                </a:solidFill>
              </a:rPr>
              <a:t>HSS_Env_IMU</a:t>
            </a:r>
          </a:p>
        </p:txBody>
      </p:sp>
      <p:sp>
        <p:nvSpPr>
          <p:cNvPr id="23" name="Line 19"/>
          <p:cNvSpPr>
            <a:spLocks noChangeShapeType="1"/>
          </p:cNvSpPr>
          <p:nvPr/>
        </p:nvSpPr>
        <p:spPr bwMode="auto">
          <a:xfrm>
            <a:off x="8265976" y="4220318"/>
            <a:ext cx="1077120" cy="1441"/>
          </a:xfrm>
          <a:prstGeom prst="line">
            <a:avLst/>
          </a:prstGeom>
          <a:noFill/>
          <a:ln w="72000">
            <a:solidFill>
              <a:srgbClr val="FF6633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endParaRPr lang="en-GB"/>
          </a:p>
        </p:txBody>
      </p:sp>
      <p:sp>
        <p:nvSpPr>
          <p:cNvPr id="24" name="Text Box 20"/>
          <p:cNvSpPr txBox="1">
            <a:spLocks noChangeArrowheads="1"/>
          </p:cNvSpPr>
          <p:nvPr/>
        </p:nvSpPr>
        <p:spPr bwMode="auto">
          <a:xfrm>
            <a:off x="8199737" y="3436875"/>
            <a:ext cx="1373760" cy="24050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39" tIns="50420" rIns="81639" bIns="40820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r>
              <a:rPr lang="en-US" sz="1100" b="1">
                <a:solidFill>
                  <a:srgbClr val="FF6633"/>
                </a:solidFill>
              </a:rPr>
              <a:t>Config_Data</a:t>
            </a:r>
          </a:p>
        </p:txBody>
      </p:sp>
      <p:sp>
        <p:nvSpPr>
          <p:cNvPr id="25" name="Text Box 21"/>
          <p:cNvSpPr txBox="1">
            <a:spLocks noChangeArrowheads="1"/>
          </p:cNvSpPr>
          <p:nvPr/>
        </p:nvSpPr>
        <p:spPr bwMode="auto">
          <a:xfrm>
            <a:off x="8199737" y="4338410"/>
            <a:ext cx="1373760" cy="40036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99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1639" tIns="50420" rIns="81639" bIns="40820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r>
              <a:rPr lang="en-US" sz="1100" b="1">
                <a:solidFill>
                  <a:srgbClr val="FF6633"/>
                </a:solidFill>
              </a:rPr>
              <a:t>Sensor_Data_HSS</a:t>
            </a:r>
          </a:p>
          <a:p>
            <a:r>
              <a:rPr lang="en-US" sz="1100" b="1">
                <a:solidFill>
                  <a:srgbClr val="FF6633"/>
                </a:solidFill>
              </a:rPr>
              <a:t>Heart_Beat</a:t>
            </a:r>
          </a:p>
        </p:txBody>
      </p:sp>
      <p:sp>
        <p:nvSpPr>
          <p:cNvPr id="26" name="Text Box 22"/>
          <p:cNvSpPr txBox="1">
            <a:spLocks noChangeArrowheads="1"/>
          </p:cNvSpPr>
          <p:nvPr/>
        </p:nvSpPr>
        <p:spPr bwMode="auto">
          <a:xfrm>
            <a:off x="5753177" y="5070007"/>
            <a:ext cx="1306080" cy="7186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99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39" tIns="50420" rIns="81639" bIns="40820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r>
              <a:rPr lang="en-US" sz="1100" b="1">
                <a:solidFill>
                  <a:srgbClr val="0099FF"/>
                </a:solidFill>
              </a:rPr>
              <a:t>HSS_EMG_TL</a:t>
            </a:r>
          </a:p>
          <a:p>
            <a:r>
              <a:rPr lang="en-US" sz="1100" b="1">
                <a:solidFill>
                  <a:srgbClr val="0099FF"/>
                </a:solidFill>
              </a:rPr>
              <a:t>HSS_EMG_BL</a:t>
            </a:r>
          </a:p>
          <a:p>
            <a:r>
              <a:rPr lang="en-US" sz="1100" b="1">
                <a:solidFill>
                  <a:srgbClr val="0099FF"/>
                </a:solidFill>
              </a:rPr>
              <a:t>HSS_EMG_TR</a:t>
            </a:r>
          </a:p>
          <a:p>
            <a:r>
              <a:rPr lang="en-US" sz="1100" b="1">
                <a:solidFill>
                  <a:srgbClr val="0099FF"/>
                </a:solidFill>
              </a:rPr>
              <a:t>HSS_EMG_BR</a:t>
            </a:r>
          </a:p>
        </p:txBody>
      </p:sp>
      <p:sp>
        <p:nvSpPr>
          <p:cNvPr id="27" name="Line 23"/>
          <p:cNvSpPr>
            <a:spLocks noChangeShapeType="1"/>
          </p:cNvSpPr>
          <p:nvPr/>
        </p:nvSpPr>
        <p:spPr bwMode="auto">
          <a:xfrm flipV="1">
            <a:off x="8070137" y="2814731"/>
            <a:ext cx="1045440" cy="656709"/>
          </a:xfrm>
          <a:prstGeom prst="line">
            <a:avLst/>
          </a:prstGeom>
          <a:noFill/>
          <a:ln w="18000">
            <a:solidFill>
              <a:srgbClr val="FF6633"/>
            </a:solidFill>
            <a:round/>
            <a:headEnd type="stealth" w="med" len="med"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endParaRPr lang="en-GB"/>
          </a:p>
        </p:txBody>
      </p:sp>
      <p:sp>
        <p:nvSpPr>
          <p:cNvPr id="28" name="Line 24"/>
          <p:cNvSpPr>
            <a:spLocks noChangeShapeType="1"/>
          </p:cNvSpPr>
          <p:nvPr/>
        </p:nvSpPr>
        <p:spPr bwMode="auto">
          <a:xfrm flipH="1">
            <a:off x="8198296" y="3795473"/>
            <a:ext cx="1048320" cy="1440"/>
          </a:xfrm>
          <a:prstGeom prst="line">
            <a:avLst/>
          </a:prstGeom>
          <a:noFill/>
          <a:ln w="72000">
            <a:solidFill>
              <a:srgbClr val="FF6633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endParaRPr lang="en-GB"/>
          </a:p>
        </p:txBody>
      </p:sp>
      <p:sp>
        <p:nvSpPr>
          <p:cNvPr id="29" name="Text Box 25"/>
          <p:cNvSpPr txBox="1">
            <a:spLocks noChangeArrowheads="1"/>
          </p:cNvSpPr>
          <p:nvPr/>
        </p:nvSpPr>
        <p:spPr bwMode="auto">
          <a:xfrm>
            <a:off x="9312857" y="3696104"/>
            <a:ext cx="1271520" cy="65958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39" tIns="58421" rIns="81639" bIns="40820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pPr algn="ctr"/>
            <a:r>
              <a:rPr lang="en-US" sz="2000" b="1">
                <a:solidFill>
                  <a:srgbClr val="FF6633"/>
                </a:solidFill>
              </a:rPr>
              <a:t>CORBYS</a:t>
            </a:r>
          </a:p>
          <a:p>
            <a:pPr algn="ctr"/>
            <a:r>
              <a:rPr lang="en-US" sz="2000" b="1">
                <a:solidFill>
                  <a:srgbClr val="FF6633"/>
                </a:solidFill>
              </a:rPr>
              <a:t>GPN</a:t>
            </a:r>
          </a:p>
        </p:txBody>
      </p:sp>
      <p:sp>
        <p:nvSpPr>
          <p:cNvPr id="30" name="AutoShape 26"/>
          <p:cNvSpPr>
            <a:spLocks noChangeArrowheads="1"/>
          </p:cNvSpPr>
          <p:nvPr/>
        </p:nvSpPr>
        <p:spPr bwMode="auto">
          <a:xfrm>
            <a:off x="2452697" y="2358204"/>
            <a:ext cx="522720" cy="260667"/>
          </a:xfrm>
          <a:prstGeom prst="leftRightArrow">
            <a:avLst>
              <a:gd name="adj1" fmla="val 50000"/>
              <a:gd name="adj2" fmla="val 39925"/>
            </a:avLst>
          </a:prstGeom>
          <a:solidFill>
            <a:srgbClr val="00AE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GB"/>
          </a:p>
        </p:txBody>
      </p:sp>
      <p:sp>
        <p:nvSpPr>
          <p:cNvPr id="31" name="AutoShape 27"/>
          <p:cNvSpPr>
            <a:spLocks noChangeArrowheads="1"/>
          </p:cNvSpPr>
          <p:nvPr/>
        </p:nvSpPr>
        <p:spPr bwMode="auto">
          <a:xfrm>
            <a:off x="2452697" y="3861722"/>
            <a:ext cx="522720" cy="260667"/>
          </a:xfrm>
          <a:prstGeom prst="leftRightArrow">
            <a:avLst>
              <a:gd name="adj1" fmla="val 50000"/>
              <a:gd name="adj2" fmla="val 39925"/>
            </a:avLst>
          </a:prstGeom>
          <a:solidFill>
            <a:srgbClr val="00AE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GB"/>
          </a:p>
        </p:txBody>
      </p:sp>
      <p:sp>
        <p:nvSpPr>
          <p:cNvPr id="32" name="AutoShape 28"/>
          <p:cNvSpPr>
            <a:spLocks noChangeArrowheads="1"/>
          </p:cNvSpPr>
          <p:nvPr/>
        </p:nvSpPr>
        <p:spPr bwMode="auto">
          <a:xfrm>
            <a:off x="2452697" y="5428606"/>
            <a:ext cx="522720" cy="260667"/>
          </a:xfrm>
          <a:prstGeom prst="leftRightArrow">
            <a:avLst>
              <a:gd name="adj1" fmla="val 50000"/>
              <a:gd name="adj2" fmla="val 39925"/>
            </a:avLst>
          </a:prstGeom>
          <a:solidFill>
            <a:srgbClr val="00AE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AE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GB"/>
          </a:p>
        </p:txBody>
      </p:sp>
      <p:sp>
        <p:nvSpPr>
          <p:cNvPr id="33" name="Text Box 29"/>
          <p:cNvSpPr txBox="1">
            <a:spLocks noChangeArrowheads="1"/>
          </p:cNvSpPr>
          <p:nvPr/>
        </p:nvSpPr>
        <p:spPr bwMode="auto">
          <a:xfrm>
            <a:off x="2323096" y="2607348"/>
            <a:ext cx="807840" cy="24050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99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1639" tIns="50420" rIns="81639" bIns="40820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r>
              <a:rPr lang="en-US" sz="1100" b="1">
                <a:solidFill>
                  <a:srgbClr val="00AE00"/>
                </a:solidFill>
              </a:rPr>
              <a:t>Bluetooth</a:t>
            </a:r>
          </a:p>
        </p:txBody>
      </p:sp>
      <p:sp>
        <p:nvSpPr>
          <p:cNvPr id="34" name="Text Box 30"/>
          <p:cNvSpPr txBox="1">
            <a:spLocks noChangeArrowheads="1"/>
          </p:cNvSpPr>
          <p:nvPr/>
        </p:nvSpPr>
        <p:spPr bwMode="auto">
          <a:xfrm>
            <a:off x="2469976" y="4122387"/>
            <a:ext cx="440640" cy="24050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99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1639" tIns="50420" rIns="81639" bIns="40820"/>
          <a:lstStyle/>
          <a:p>
            <a:pPr algn="ctr"/>
            <a:r>
              <a:rPr lang="en-US" sz="1100" b="1">
                <a:solidFill>
                  <a:srgbClr val="00AE00"/>
                </a:solidFill>
                <a:ea typeface="WenQuanYi Micro Hei" charset="0"/>
                <a:cs typeface="WenQuanYi Micro Hei" charset="0"/>
              </a:rPr>
              <a:t>BLE</a:t>
            </a:r>
          </a:p>
        </p:txBody>
      </p:sp>
      <p:sp>
        <p:nvSpPr>
          <p:cNvPr id="35" name="Rectangle 31"/>
          <p:cNvSpPr txBox="1">
            <a:spLocks noChangeArrowheads="1"/>
          </p:cNvSpPr>
          <p:nvPr/>
        </p:nvSpPr>
        <p:spPr>
          <a:xfrm>
            <a:off x="850900" y="188641"/>
            <a:ext cx="10172700" cy="1144921"/>
          </a:xfrm>
          <a:prstGeom prst="rect">
            <a:avLst/>
          </a:prstGeom>
          <a:ln/>
        </p:spPr>
        <p:txBody>
          <a:bodyPr vert="horz" lIns="91440" tIns="35203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bg2">
                    <a:lumMod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 dirty="0">
                <a:latin typeface="+mj-lt"/>
              </a:rPr>
              <a:t>Wearable sensors for rehabilitation robot</a:t>
            </a:r>
          </a:p>
        </p:txBody>
      </p:sp>
      <p:sp>
        <p:nvSpPr>
          <p:cNvPr id="36" name="Text Box 32"/>
          <p:cNvSpPr txBox="1">
            <a:spLocks noChangeArrowheads="1"/>
          </p:cNvSpPr>
          <p:nvPr/>
        </p:nvSpPr>
        <p:spPr bwMode="auto">
          <a:xfrm>
            <a:off x="1574616" y="2519497"/>
            <a:ext cx="855360" cy="400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99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1639" tIns="50420" rIns="81639" bIns="40820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pPr algn="ctr"/>
            <a:r>
              <a:rPr lang="en-US" sz="1100" b="1">
                <a:solidFill>
                  <a:srgbClr val="00AE00"/>
                </a:solidFill>
              </a:rPr>
              <a:t>Chest Unit</a:t>
            </a:r>
          </a:p>
          <a:p>
            <a:pPr algn="ctr"/>
            <a:r>
              <a:rPr lang="en-US" sz="1100" b="1">
                <a:solidFill>
                  <a:srgbClr val="00AE00"/>
                </a:solidFill>
              </a:rPr>
              <a:t>Sensors</a:t>
            </a:r>
          </a:p>
        </p:txBody>
      </p:sp>
      <p:sp>
        <p:nvSpPr>
          <p:cNvPr id="37" name="Text Box 33"/>
          <p:cNvSpPr txBox="1">
            <a:spLocks noChangeArrowheads="1"/>
          </p:cNvSpPr>
          <p:nvPr/>
        </p:nvSpPr>
        <p:spPr bwMode="auto">
          <a:xfrm>
            <a:off x="1653008" y="4247689"/>
            <a:ext cx="711360" cy="40036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99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1639" tIns="50420" rIns="81639" bIns="40820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pPr algn="ctr"/>
            <a:r>
              <a:rPr lang="en-US" sz="1100" b="1">
                <a:solidFill>
                  <a:srgbClr val="00AE00"/>
                </a:solidFill>
              </a:rPr>
              <a:t>IMU</a:t>
            </a:r>
          </a:p>
          <a:p>
            <a:pPr algn="ctr"/>
            <a:r>
              <a:rPr lang="en-US" sz="1100" b="1">
                <a:solidFill>
                  <a:srgbClr val="00AE00"/>
                </a:solidFill>
              </a:rPr>
              <a:t>Sensors</a:t>
            </a:r>
          </a:p>
        </p:txBody>
      </p:sp>
      <p:sp>
        <p:nvSpPr>
          <p:cNvPr id="38" name="Text Box 34"/>
          <p:cNvSpPr txBox="1">
            <a:spLocks noChangeArrowheads="1"/>
          </p:cNvSpPr>
          <p:nvPr/>
        </p:nvSpPr>
        <p:spPr bwMode="auto">
          <a:xfrm>
            <a:off x="1677488" y="5780002"/>
            <a:ext cx="711360" cy="40036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99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1639" tIns="50420" rIns="81639" bIns="40820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pPr algn="ctr"/>
            <a:r>
              <a:rPr lang="en-US" sz="1100" b="1">
                <a:solidFill>
                  <a:srgbClr val="00AE00"/>
                </a:solidFill>
              </a:rPr>
              <a:t>EMG</a:t>
            </a:r>
          </a:p>
          <a:p>
            <a:pPr algn="ctr"/>
            <a:r>
              <a:rPr lang="en-US" sz="1100" b="1">
                <a:solidFill>
                  <a:srgbClr val="00AE00"/>
                </a:solidFill>
              </a:rPr>
              <a:t>Sensors</a:t>
            </a:r>
          </a:p>
        </p:txBody>
      </p:sp>
      <p:pic>
        <p:nvPicPr>
          <p:cNvPr id="39" name="Picture 3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9496" y="1965040"/>
            <a:ext cx="885600" cy="600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0" name="Oval 37"/>
          <p:cNvSpPr>
            <a:spLocks noChangeArrowheads="1"/>
          </p:cNvSpPr>
          <p:nvPr/>
        </p:nvSpPr>
        <p:spPr bwMode="auto">
          <a:xfrm>
            <a:off x="7678456" y="1347216"/>
            <a:ext cx="1697760" cy="914496"/>
          </a:xfrm>
          <a:prstGeom prst="ellipse">
            <a:avLst/>
          </a:prstGeom>
          <a:solidFill>
            <a:srgbClr val="C0C0C0"/>
          </a:solidFill>
          <a:ln w="36000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7967" tIns="71548" rIns="97967" bIns="57147" anchor="ctr"/>
          <a:lstStyle/>
          <a:p>
            <a:pPr algn="ctr">
              <a:tabLst>
                <a:tab pos="656650" algn="l"/>
                <a:tab pos="1313299" algn="l"/>
              </a:tabLst>
            </a:pPr>
            <a:r>
              <a:rPr lang="en-US">
                <a:solidFill>
                  <a:srgbClr val="000000"/>
                </a:solidFill>
                <a:ea typeface="WenQuanYi Micro Hei" charset="0"/>
                <a:cs typeface="WenQuanYi Micro Hei" charset="0"/>
              </a:rPr>
              <a:t>Engineer GUI</a:t>
            </a:r>
          </a:p>
        </p:txBody>
      </p:sp>
      <p:sp>
        <p:nvSpPr>
          <p:cNvPr id="41" name="Line 38"/>
          <p:cNvSpPr>
            <a:spLocks noChangeShapeType="1"/>
          </p:cNvSpPr>
          <p:nvPr/>
        </p:nvSpPr>
        <p:spPr bwMode="auto">
          <a:xfrm flipV="1">
            <a:off x="7580536" y="2291957"/>
            <a:ext cx="587520" cy="982183"/>
          </a:xfrm>
          <a:prstGeom prst="line">
            <a:avLst/>
          </a:prstGeom>
          <a:noFill/>
          <a:ln w="18000">
            <a:solidFill>
              <a:srgbClr val="808080"/>
            </a:solidFill>
            <a:round/>
            <a:headEnd type="stealth" w="med" len="med"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endParaRPr lang="en-GB"/>
          </a:p>
        </p:txBody>
      </p:sp>
      <p:sp>
        <p:nvSpPr>
          <p:cNvPr id="42" name="Text Box 39"/>
          <p:cNvSpPr txBox="1">
            <a:spLocks noChangeArrowheads="1"/>
          </p:cNvSpPr>
          <p:nvPr/>
        </p:nvSpPr>
        <p:spPr bwMode="auto">
          <a:xfrm>
            <a:off x="2289977" y="5657588"/>
            <a:ext cx="807840" cy="24050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99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1639" tIns="50420" rIns="81639" bIns="40820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r>
              <a:rPr lang="en-US" sz="1100" b="1">
                <a:solidFill>
                  <a:srgbClr val="00AE00"/>
                </a:solidFill>
              </a:rPr>
              <a:t>Bluetooth</a:t>
            </a:r>
          </a:p>
        </p:txBody>
      </p:sp>
      <p:sp>
        <p:nvSpPr>
          <p:cNvPr id="43" name="Text Box 40"/>
          <p:cNvSpPr txBox="1">
            <a:spLocks noChangeArrowheads="1"/>
          </p:cNvSpPr>
          <p:nvPr/>
        </p:nvSpPr>
        <p:spPr bwMode="auto">
          <a:xfrm>
            <a:off x="1805736" y="1708692"/>
            <a:ext cx="393120" cy="5875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1639" tIns="55221" rIns="81639" bIns="40820"/>
          <a:lstStyle/>
          <a:p>
            <a:r>
              <a:rPr lang="en-US" b="1" dirty="0">
                <a:solidFill>
                  <a:srgbClr val="000000"/>
                </a:solidFill>
                <a:ea typeface="WenQuanYi Micro Hei" charset="0"/>
                <a:cs typeface="WenQuanYi Micro Hei" charset="0"/>
              </a:rPr>
              <a:t>1x</a:t>
            </a:r>
          </a:p>
        </p:txBody>
      </p:sp>
      <p:sp>
        <p:nvSpPr>
          <p:cNvPr id="44" name="Text Box 41"/>
          <p:cNvSpPr txBox="1">
            <a:spLocks noChangeArrowheads="1"/>
          </p:cNvSpPr>
          <p:nvPr/>
        </p:nvSpPr>
        <p:spPr bwMode="auto">
          <a:xfrm>
            <a:off x="1797024" y="3196373"/>
            <a:ext cx="393120" cy="5875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1639" tIns="55221" rIns="81639" bIns="40820"/>
          <a:lstStyle/>
          <a:p>
            <a:r>
              <a:rPr lang="en-US" b="1" dirty="0">
                <a:solidFill>
                  <a:srgbClr val="000000"/>
                </a:solidFill>
                <a:ea typeface="WenQuanYi Micro Hei" charset="0"/>
                <a:cs typeface="WenQuanYi Micro Hei" charset="0"/>
              </a:rPr>
              <a:t>2x</a:t>
            </a:r>
          </a:p>
        </p:txBody>
      </p:sp>
      <p:sp>
        <p:nvSpPr>
          <p:cNvPr id="45" name="Text Box 42"/>
          <p:cNvSpPr txBox="1">
            <a:spLocks noChangeArrowheads="1"/>
          </p:cNvSpPr>
          <p:nvPr/>
        </p:nvSpPr>
        <p:spPr bwMode="auto">
          <a:xfrm>
            <a:off x="1836608" y="4938953"/>
            <a:ext cx="393120" cy="5875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1639" tIns="55221" rIns="81639" bIns="40820"/>
          <a:lstStyle/>
          <a:p>
            <a:r>
              <a:rPr lang="en-US" b="1">
                <a:solidFill>
                  <a:srgbClr val="000000"/>
                </a:solidFill>
                <a:ea typeface="WenQuanYi Micro Hei" charset="0"/>
                <a:cs typeface="WenQuanYi Micro Hei" charset="0"/>
              </a:rPr>
              <a:t>4x</a:t>
            </a:r>
          </a:p>
        </p:txBody>
      </p:sp>
      <p:sp>
        <p:nvSpPr>
          <p:cNvPr id="46" name="Line 43"/>
          <p:cNvSpPr>
            <a:spLocks noChangeShapeType="1"/>
          </p:cNvSpPr>
          <p:nvPr/>
        </p:nvSpPr>
        <p:spPr bwMode="auto">
          <a:xfrm flipV="1">
            <a:off x="4864697" y="4616361"/>
            <a:ext cx="1764000" cy="786323"/>
          </a:xfrm>
          <a:prstGeom prst="line">
            <a:avLst/>
          </a:prstGeom>
          <a:noFill/>
          <a:ln w="36000">
            <a:solidFill>
              <a:srgbClr val="0099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endParaRPr lang="en-GB"/>
          </a:p>
        </p:txBody>
      </p:sp>
      <p:sp>
        <p:nvSpPr>
          <p:cNvPr id="47" name="Line 44"/>
          <p:cNvSpPr>
            <a:spLocks noChangeShapeType="1"/>
          </p:cNvSpPr>
          <p:nvPr/>
        </p:nvSpPr>
        <p:spPr bwMode="auto">
          <a:xfrm flipV="1">
            <a:off x="4892056" y="4682608"/>
            <a:ext cx="1764000" cy="786323"/>
          </a:xfrm>
          <a:prstGeom prst="line">
            <a:avLst/>
          </a:prstGeom>
          <a:noFill/>
          <a:ln w="36000">
            <a:solidFill>
              <a:srgbClr val="0099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endParaRPr lang="en-GB"/>
          </a:p>
        </p:txBody>
      </p:sp>
      <p:sp>
        <p:nvSpPr>
          <p:cNvPr id="48" name="Line 45"/>
          <p:cNvSpPr>
            <a:spLocks noChangeShapeType="1"/>
          </p:cNvSpPr>
          <p:nvPr/>
        </p:nvSpPr>
        <p:spPr bwMode="auto">
          <a:xfrm flipV="1">
            <a:off x="4833017" y="4551553"/>
            <a:ext cx="1764000" cy="786323"/>
          </a:xfrm>
          <a:prstGeom prst="line">
            <a:avLst/>
          </a:prstGeom>
          <a:noFill/>
          <a:ln w="36000">
            <a:solidFill>
              <a:srgbClr val="0099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endParaRPr lang="en-GB"/>
          </a:p>
        </p:txBody>
      </p:sp>
      <p:sp>
        <p:nvSpPr>
          <p:cNvPr id="49" name="Line 46"/>
          <p:cNvSpPr>
            <a:spLocks noChangeShapeType="1"/>
          </p:cNvSpPr>
          <p:nvPr/>
        </p:nvSpPr>
        <p:spPr bwMode="auto">
          <a:xfrm flipV="1">
            <a:off x="4809977" y="4486747"/>
            <a:ext cx="1764000" cy="786323"/>
          </a:xfrm>
          <a:prstGeom prst="line">
            <a:avLst/>
          </a:prstGeom>
          <a:noFill/>
          <a:ln w="36000">
            <a:solidFill>
              <a:srgbClr val="0099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endParaRPr lang="en-GB"/>
          </a:p>
        </p:txBody>
      </p:sp>
      <p:pic>
        <p:nvPicPr>
          <p:cNvPr id="50" name="Picture 4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3008" y="5306191"/>
            <a:ext cx="760320" cy="4738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1" name="Picture 3" descr="C:\home\work\projects\CORBYS\isenseu_orange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8025" y="3595300"/>
            <a:ext cx="521326" cy="681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286057" y="6288851"/>
            <a:ext cx="2285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5-10 KLOC of </a:t>
            </a:r>
            <a:r>
              <a:rPr lang="en-GB" b="1" dirty="0" err="1"/>
              <a:t>ThingML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232265090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367808" y="1593887"/>
            <a:ext cx="3456384" cy="11810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Server</a:t>
            </a:r>
          </a:p>
          <a:p>
            <a:pPr algn="ctr"/>
            <a:r>
              <a:rPr lang="en-US" dirty="0"/>
              <a:t>(Registration, Discovery, Composition, Execution, Visualization)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4150" y="620689"/>
            <a:ext cx="562099" cy="9967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9842" y="1521878"/>
            <a:ext cx="1619895" cy="10594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9" name="Straight Connector 8"/>
          <p:cNvCxnSpPr/>
          <p:nvPr/>
        </p:nvCxnSpPr>
        <p:spPr>
          <a:xfrm>
            <a:off x="1919536" y="3034046"/>
            <a:ext cx="619268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8112224" y="1089830"/>
            <a:ext cx="0" cy="194421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10" descr="http://www.blogmicrosoft.fr/images/HPMSS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0056" y="4207191"/>
            <a:ext cx="620194" cy="620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7136" y="3704014"/>
            <a:ext cx="511135" cy="797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1871" y="3564844"/>
            <a:ext cx="321662" cy="5378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6436" y="4878268"/>
            <a:ext cx="310871" cy="5198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3512" y="5107531"/>
            <a:ext cx="321662" cy="5378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1502" y="5376476"/>
            <a:ext cx="321662" cy="5378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9" name="Straight Arrow Connector 18"/>
          <p:cNvCxnSpPr/>
          <p:nvPr/>
        </p:nvCxnSpPr>
        <p:spPr>
          <a:xfrm flipV="1">
            <a:off x="2945508" y="2890030"/>
            <a:ext cx="1566317" cy="81398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1864343" y="4501454"/>
            <a:ext cx="402092" cy="47680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2452056" y="4557100"/>
            <a:ext cx="0" cy="23840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5" name="Straight Arrow Connector 1024"/>
          <p:cNvCxnSpPr/>
          <p:nvPr/>
        </p:nvCxnSpPr>
        <p:spPr>
          <a:xfrm flipH="1" flipV="1">
            <a:off x="2721503" y="4604294"/>
            <a:ext cx="160831" cy="58999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12" descr="http://www.icone-gif.com/icone/png-type/assemblee/kx2-network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8516" y="1068884"/>
            <a:ext cx="1057965" cy="1057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Box 36"/>
          <p:cNvSpPr txBox="1"/>
          <p:nvPr/>
        </p:nvSpPr>
        <p:spPr>
          <a:xfrm>
            <a:off x="8386370" y="2385974"/>
            <a:ext cx="18140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Adaptive Applications </a:t>
            </a:r>
          </a:p>
          <a:p>
            <a:r>
              <a:rPr lang="fr-FR" sz="1400" dirty="0"/>
              <a:t>(mobile or not)</a:t>
            </a:r>
            <a:endParaRPr lang="en-US" sz="1400" dirty="0"/>
          </a:p>
        </p:txBody>
      </p:sp>
      <p:sp>
        <p:nvSpPr>
          <p:cNvPr id="38" name="TextBox 37"/>
          <p:cNvSpPr txBox="1"/>
          <p:nvPr/>
        </p:nvSpPr>
        <p:spPr>
          <a:xfrm>
            <a:off x="2423592" y="1214102"/>
            <a:ext cx="11111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Visualisation</a:t>
            </a:r>
            <a:endParaRPr lang="en-US" sz="1400" dirty="0"/>
          </a:p>
        </p:txBody>
      </p:sp>
      <p:cxnSp>
        <p:nvCxnSpPr>
          <p:cNvPr id="1029" name="Straight Arrow Connector 1028"/>
          <p:cNvCxnSpPr/>
          <p:nvPr/>
        </p:nvCxnSpPr>
        <p:spPr>
          <a:xfrm flipH="1" flipV="1">
            <a:off x="3828842" y="2061939"/>
            <a:ext cx="394951" cy="12249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1" name="Straight Arrow Connector 1030"/>
          <p:cNvCxnSpPr/>
          <p:nvPr/>
        </p:nvCxnSpPr>
        <p:spPr>
          <a:xfrm flipV="1">
            <a:off x="7968208" y="1510206"/>
            <a:ext cx="360040" cy="44372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3" name="Straight Arrow Connector 1032"/>
          <p:cNvCxnSpPr>
            <a:endCxn id="36" idx="1"/>
          </p:cNvCxnSpPr>
          <p:nvPr/>
        </p:nvCxnSpPr>
        <p:spPr>
          <a:xfrm flipV="1">
            <a:off x="7918147" y="1597868"/>
            <a:ext cx="1440369" cy="78810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2845486" y="3720274"/>
            <a:ext cx="99097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TI ThingML</a:t>
            </a:r>
          </a:p>
          <a:p>
            <a:r>
              <a:rPr lang="fr-FR" sz="1400" dirty="0"/>
              <a:t>Intelligent </a:t>
            </a:r>
          </a:p>
          <a:p>
            <a:r>
              <a:rPr lang="fr-FR" sz="1400" dirty="0"/>
              <a:t>Gateway</a:t>
            </a:r>
            <a:endParaRPr lang="en-US" sz="1400" dirty="0"/>
          </a:p>
        </p:txBody>
      </p:sp>
      <p:sp>
        <p:nvSpPr>
          <p:cNvPr id="46" name="TextBox 45"/>
          <p:cNvSpPr txBox="1"/>
          <p:nvPr/>
        </p:nvSpPr>
        <p:spPr>
          <a:xfrm>
            <a:off x="1703512" y="5823194"/>
            <a:ext cx="178318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TI Adaptive </a:t>
            </a:r>
          </a:p>
          <a:p>
            <a:r>
              <a:rPr lang="fr-FR" sz="1400" dirty="0"/>
              <a:t>ThingML </a:t>
            </a:r>
            <a:r>
              <a:rPr lang="fr-FR" sz="1400" dirty="0" err="1"/>
              <a:t>Sensors</a:t>
            </a:r>
            <a:endParaRPr lang="fr-FR" sz="1400" dirty="0"/>
          </a:p>
          <a:p>
            <a:r>
              <a:rPr lang="fr-FR" sz="1400" dirty="0" err="1"/>
              <a:t>Temperature</a:t>
            </a:r>
            <a:r>
              <a:rPr lang="fr-FR" sz="1400" dirty="0"/>
              <a:t>, Light, …</a:t>
            </a:r>
            <a:endParaRPr lang="en-US" sz="1400" dirty="0"/>
          </a:p>
        </p:txBody>
      </p:sp>
      <p:pic>
        <p:nvPicPr>
          <p:cNvPr id="47" name="Picture 3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9342" y="4205175"/>
            <a:ext cx="409180" cy="68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8" name="TextBox 47"/>
          <p:cNvSpPr txBox="1"/>
          <p:nvPr/>
        </p:nvSpPr>
        <p:spPr>
          <a:xfrm>
            <a:off x="9105668" y="4311606"/>
            <a:ext cx="109574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Commercial </a:t>
            </a:r>
          </a:p>
          <a:p>
            <a:r>
              <a:rPr lang="en-US" sz="1400" dirty="0"/>
              <a:t>gateway</a:t>
            </a:r>
          </a:p>
          <a:p>
            <a:r>
              <a:rPr lang="fr-FR" sz="1400" dirty="0"/>
              <a:t>(</a:t>
            </a:r>
            <a:r>
              <a:rPr lang="en-US" sz="1400" dirty="0"/>
              <a:t>hardware</a:t>
            </a:r>
            <a:r>
              <a:rPr lang="fr-FR" sz="1400" dirty="0"/>
              <a:t>)</a:t>
            </a:r>
            <a:endParaRPr lang="en-US" sz="1400" dirty="0"/>
          </a:p>
        </p:txBody>
      </p:sp>
      <p:sp>
        <p:nvSpPr>
          <p:cNvPr id="49" name="TextBox 48"/>
          <p:cNvSpPr txBox="1"/>
          <p:nvPr/>
        </p:nvSpPr>
        <p:spPr>
          <a:xfrm>
            <a:off x="7136562" y="4186174"/>
            <a:ext cx="109574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Commercial </a:t>
            </a:r>
          </a:p>
          <a:p>
            <a:r>
              <a:rPr lang="en-US" sz="1400" dirty="0"/>
              <a:t>Gateway</a:t>
            </a:r>
          </a:p>
          <a:p>
            <a:r>
              <a:rPr lang="fr-FR" sz="1400" dirty="0"/>
              <a:t>(</a:t>
            </a:r>
            <a:r>
              <a:rPr lang="en-US" sz="1400" dirty="0"/>
              <a:t>Software</a:t>
            </a:r>
            <a:r>
              <a:rPr lang="fr-FR" sz="1400" dirty="0"/>
              <a:t>)</a:t>
            </a:r>
            <a:endParaRPr lang="en-US" sz="1400" dirty="0"/>
          </a:p>
        </p:txBody>
      </p:sp>
      <p:pic>
        <p:nvPicPr>
          <p:cNvPr id="50" name="Picture 3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3608973" y="5141198"/>
            <a:ext cx="296019" cy="57602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51" name="Picture 5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3986578" y="4906254"/>
            <a:ext cx="410601" cy="65176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52" name="Picture 4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4406970" y="5143079"/>
            <a:ext cx="463611" cy="679534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53" name="Picture 2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3836582" y="5558014"/>
            <a:ext cx="507185" cy="43716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54" name="Picture 6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4835774" y="5164441"/>
            <a:ext cx="612155" cy="65817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55" name="TextBox 54"/>
          <p:cNvSpPr txBox="1"/>
          <p:nvPr/>
        </p:nvSpPr>
        <p:spPr>
          <a:xfrm>
            <a:off x="3566358" y="5902430"/>
            <a:ext cx="16214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Commercial home </a:t>
            </a:r>
          </a:p>
          <a:p>
            <a:r>
              <a:rPr lang="fr-FR" sz="1400" dirty="0"/>
              <a:t>automation </a:t>
            </a:r>
            <a:r>
              <a:rPr lang="fr-FR" sz="1400" dirty="0" err="1"/>
              <a:t>devices</a:t>
            </a:r>
            <a:endParaRPr lang="en-US" sz="1400" dirty="0"/>
          </a:p>
        </p:txBody>
      </p:sp>
      <p:pic>
        <p:nvPicPr>
          <p:cNvPr id="1034" name="Picture 4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7861" y="3793850"/>
            <a:ext cx="852812" cy="5607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7" name="TextBox 56"/>
          <p:cNvSpPr txBox="1"/>
          <p:nvPr/>
        </p:nvSpPr>
        <p:spPr>
          <a:xfrm>
            <a:off x="5043812" y="3725031"/>
            <a:ext cx="91595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ThingML </a:t>
            </a:r>
          </a:p>
          <a:p>
            <a:r>
              <a:rPr lang="fr-FR" sz="1400" dirty="0" err="1"/>
              <a:t>Waveman</a:t>
            </a:r>
            <a:endParaRPr lang="fr-FR" sz="1400" dirty="0"/>
          </a:p>
          <a:p>
            <a:r>
              <a:rPr lang="fr-FR" sz="1400" dirty="0"/>
              <a:t>Bridge</a:t>
            </a:r>
          </a:p>
        </p:txBody>
      </p:sp>
      <p:cxnSp>
        <p:nvCxnSpPr>
          <p:cNvPr id="1036" name="Straight Arrow Connector 1035"/>
          <p:cNvCxnSpPr/>
          <p:nvPr/>
        </p:nvCxnSpPr>
        <p:spPr>
          <a:xfrm flipV="1">
            <a:off x="4511824" y="2899902"/>
            <a:ext cx="486010" cy="80411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8" name="Straight Arrow Connector 1037"/>
          <p:cNvCxnSpPr/>
          <p:nvPr/>
        </p:nvCxnSpPr>
        <p:spPr>
          <a:xfrm flipH="1" flipV="1">
            <a:off x="6816082" y="2899903"/>
            <a:ext cx="315335" cy="119446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0" name="Straight Arrow Connector 1039"/>
          <p:cNvCxnSpPr/>
          <p:nvPr/>
        </p:nvCxnSpPr>
        <p:spPr>
          <a:xfrm flipH="1" flipV="1">
            <a:off x="7421638" y="2923264"/>
            <a:ext cx="1216693" cy="143131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3" name="Straight Arrow Connector 1042"/>
          <p:cNvCxnSpPr/>
          <p:nvPr/>
        </p:nvCxnSpPr>
        <p:spPr>
          <a:xfrm flipV="1">
            <a:off x="3986577" y="4458938"/>
            <a:ext cx="205300" cy="33656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 flipH="1" flipV="1">
            <a:off x="4575300" y="4458938"/>
            <a:ext cx="63477" cy="64859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/>
          <p:nvPr/>
        </p:nvCxnSpPr>
        <p:spPr>
          <a:xfrm flipH="1" flipV="1">
            <a:off x="4754829" y="4354574"/>
            <a:ext cx="243006" cy="78361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/>
          <p:nvPr/>
        </p:nvCxnSpPr>
        <p:spPr>
          <a:xfrm flipV="1">
            <a:off x="4343767" y="4501455"/>
            <a:ext cx="33327" cy="37681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2" name="Cube 1051"/>
          <p:cNvSpPr/>
          <p:nvPr/>
        </p:nvSpPr>
        <p:spPr>
          <a:xfrm>
            <a:off x="6530953" y="3460408"/>
            <a:ext cx="824067" cy="337406"/>
          </a:xfrm>
          <a:prstGeom prst="cub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/>
              <a:t>Adapter</a:t>
            </a:r>
            <a:endParaRPr lang="en-US" sz="1200" dirty="0"/>
          </a:p>
        </p:txBody>
      </p:sp>
      <p:sp>
        <p:nvSpPr>
          <p:cNvPr id="79" name="Cube 78"/>
          <p:cNvSpPr/>
          <p:nvPr/>
        </p:nvSpPr>
        <p:spPr>
          <a:xfrm>
            <a:off x="7648198" y="3488728"/>
            <a:ext cx="824067" cy="337406"/>
          </a:xfrm>
          <a:prstGeom prst="cub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/>
              <a:t>Adapter</a:t>
            </a:r>
            <a:endParaRPr lang="en-US" sz="1200" dirty="0"/>
          </a:p>
        </p:txBody>
      </p:sp>
      <p:sp>
        <p:nvSpPr>
          <p:cNvPr id="81" name="TextBox 80"/>
          <p:cNvSpPr txBox="1"/>
          <p:nvPr/>
        </p:nvSpPr>
        <p:spPr>
          <a:xfrm>
            <a:off x="7275065" y="5898229"/>
            <a:ext cx="18230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Commercial </a:t>
            </a:r>
            <a:r>
              <a:rPr lang="fr-FR" sz="1400" dirty="0" err="1"/>
              <a:t>Sensors</a:t>
            </a:r>
            <a:endParaRPr lang="fr-FR" sz="1400" dirty="0"/>
          </a:p>
          <a:p>
            <a:r>
              <a:rPr lang="fr-FR" sz="1400" dirty="0" err="1"/>
              <a:t>Temperture</a:t>
            </a:r>
            <a:r>
              <a:rPr lang="fr-FR" sz="1400" dirty="0"/>
              <a:t>, </a:t>
            </a:r>
            <a:r>
              <a:rPr lang="fr-FR" sz="1400" dirty="0" err="1"/>
              <a:t>energy</a:t>
            </a:r>
            <a:r>
              <a:rPr lang="fr-FR" sz="1400" dirty="0"/>
              <a:t>, …</a:t>
            </a:r>
            <a:endParaRPr lang="en-US" sz="1400" dirty="0"/>
          </a:p>
        </p:txBody>
      </p:sp>
      <p:sp>
        <p:nvSpPr>
          <p:cNvPr id="93" name="TextBox 92"/>
          <p:cNvSpPr txBox="1"/>
          <p:nvPr/>
        </p:nvSpPr>
        <p:spPr>
          <a:xfrm>
            <a:off x="8541667" y="3351344"/>
            <a:ext cx="169828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Adapters</a:t>
            </a:r>
            <a:r>
              <a:rPr lang="fr-FR" sz="1400" dirty="0"/>
              <a:t> </a:t>
            </a:r>
            <a:r>
              <a:rPr lang="en-US" sz="1400" dirty="0"/>
              <a:t>from </a:t>
            </a:r>
          </a:p>
          <a:p>
            <a:r>
              <a:rPr lang="en-US" sz="1400" dirty="0"/>
              <a:t>commercial sensor </a:t>
            </a:r>
          </a:p>
          <a:p>
            <a:r>
              <a:rPr lang="en-US" sz="1400" dirty="0"/>
              <a:t>networks to </a:t>
            </a:r>
            <a:r>
              <a:rPr lang="en-US" sz="1400" dirty="0" err="1"/>
              <a:t>sensapp</a:t>
            </a:r>
            <a:endParaRPr lang="en-US" sz="1400" dirty="0"/>
          </a:p>
        </p:txBody>
      </p:sp>
      <p:sp>
        <p:nvSpPr>
          <p:cNvPr id="44" name="Oval 43"/>
          <p:cNvSpPr/>
          <p:nvPr/>
        </p:nvSpPr>
        <p:spPr>
          <a:xfrm>
            <a:off x="7421638" y="5497556"/>
            <a:ext cx="216025" cy="2236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/>
          <p:cNvSpPr/>
          <p:nvPr/>
        </p:nvSpPr>
        <p:spPr>
          <a:xfrm>
            <a:off x="7096822" y="5730136"/>
            <a:ext cx="216025" cy="2236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/>
          <p:cNvSpPr/>
          <p:nvPr/>
        </p:nvSpPr>
        <p:spPr>
          <a:xfrm>
            <a:off x="6264730" y="5656033"/>
            <a:ext cx="216025" cy="2236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/>
          <p:cNvSpPr/>
          <p:nvPr/>
        </p:nvSpPr>
        <p:spPr>
          <a:xfrm>
            <a:off x="7097330" y="5406112"/>
            <a:ext cx="216025" cy="2236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/>
          <p:cNvSpPr/>
          <p:nvPr/>
        </p:nvSpPr>
        <p:spPr>
          <a:xfrm>
            <a:off x="6796339" y="5664748"/>
            <a:ext cx="216025" cy="2236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/>
          <p:cNvSpPr/>
          <p:nvPr/>
        </p:nvSpPr>
        <p:spPr>
          <a:xfrm>
            <a:off x="6528806" y="5447506"/>
            <a:ext cx="216025" cy="2236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/>
          <p:cNvSpPr/>
          <p:nvPr/>
        </p:nvSpPr>
        <p:spPr>
          <a:xfrm>
            <a:off x="8051839" y="5394860"/>
            <a:ext cx="216025" cy="223692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/>
          <p:cNvSpPr/>
          <p:nvPr/>
        </p:nvSpPr>
        <p:spPr>
          <a:xfrm>
            <a:off x="8278057" y="5690674"/>
            <a:ext cx="216025" cy="223692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/>
          <p:cNvSpPr/>
          <p:nvPr/>
        </p:nvSpPr>
        <p:spPr>
          <a:xfrm>
            <a:off x="8918622" y="5566498"/>
            <a:ext cx="216025" cy="223692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/>
          <p:cNvSpPr/>
          <p:nvPr/>
        </p:nvSpPr>
        <p:spPr>
          <a:xfrm>
            <a:off x="8477386" y="5248995"/>
            <a:ext cx="216025" cy="223692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105"/>
          <p:cNvSpPr/>
          <p:nvPr/>
        </p:nvSpPr>
        <p:spPr>
          <a:xfrm>
            <a:off x="9227568" y="5360841"/>
            <a:ext cx="216025" cy="223692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8" name="Straight Arrow Connector 57"/>
          <p:cNvCxnSpPr/>
          <p:nvPr/>
        </p:nvCxnSpPr>
        <p:spPr>
          <a:xfrm flipH="1" flipV="1">
            <a:off x="6888089" y="4924839"/>
            <a:ext cx="88269" cy="43600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 flipH="1" flipV="1">
            <a:off x="8918622" y="5107531"/>
            <a:ext cx="87627" cy="25331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 flipH="1" flipV="1">
            <a:off x="7136561" y="5050271"/>
            <a:ext cx="285076" cy="31057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 flipV="1">
            <a:off x="8328249" y="4924839"/>
            <a:ext cx="257149" cy="30934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 flipV="1">
            <a:off x="6528806" y="4978262"/>
            <a:ext cx="216025" cy="41985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 31"/>
          <p:cNvSpPr txBox="1">
            <a:spLocks noChangeArrowheads="1"/>
          </p:cNvSpPr>
          <p:nvPr/>
        </p:nvSpPr>
        <p:spPr>
          <a:xfrm>
            <a:off x="999408" y="124884"/>
            <a:ext cx="8228160" cy="1144921"/>
          </a:xfrm>
          <a:prstGeom prst="rect">
            <a:avLst/>
          </a:prstGeom>
          <a:ln/>
        </p:spPr>
        <p:txBody>
          <a:bodyPr vert="horz" lIns="91440" tIns="35203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bg2">
                    <a:lumMod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 dirty="0">
                <a:latin typeface="+mj-lt"/>
              </a:rPr>
              <a:t>IoT Building automation</a:t>
            </a:r>
          </a:p>
        </p:txBody>
      </p:sp>
    </p:spTree>
    <p:extLst>
      <p:ext uri="{BB962C8B-B14F-4D97-AF65-F5344CB8AC3E}">
        <p14:creationId xmlns:p14="http://schemas.microsoft.com/office/powerpoint/2010/main" val="130284830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485218D-FBC9-4205-B3A6-8361A850D4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nb-NO" dirty="0"/>
              <a:t>The </a:t>
            </a:r>
            <a:r>
              <a:rPr lang="en-US" altLang="nb-NO" dirty="0" err="1"/>
              <a:t>ThingML</a:t>
            </a:r>
            <a:r>
              <a:rPr lang="en-US" altLang="nb-NO" dirty="0"/>
              <a:t> tools</a:t>
            </a:r>
            <a:endParaRPr lang="en-GB" dirty="0"/>
          </a:p>
        </p:txBody>
      </p:sp>
      <p:sp>
        <p:nvSpPr>
          <p:cNvPr id="8194" name="Rectangle 2"/>
          <p:cNvSpPr>
            <a:spLocks noGrp="1" noChangeArrowheads="1"/>
          </p:cNvSpPr>
          <p:nvPr>
            <p:ph idx="1"/>
          </p:nvPr>
        </p:nvSpPr>
        <p:spPr>
          <a:xfrm>
            <a:off x="838200" y="1622425"/>
            <a:ext cx="7353300" cy="4852986"/>
          </a:xfrm>
          <a:ln/>
        </p:spPr>
        <p:txBody>
          <a:bodyPr>
            <a:normAutofit fontScale="85000" lnSpcReduction="20000"/>
          </a:bodyPr>
          <a:lstStyle/>
          <a:p>
            <a:pPr>
              <a:buClr>
                <a:srgbClr val="FF6600"/>
              </a:buCl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nb-NO" noProof="0" dirty="0"/>
              <a:t>Based on Eclipse / EMF </a:t>
            </a:r>
            <a:r>
              <a:rPr lang="en-US" altLang="nb-NO" noProof="0" dirty="0" err="1"/>
              <a:t>Metamodel</a:t>
            </a:r>
            <a:endParaRPr lang="en-US" altLang="nb-NO" noProof="0" dirty="0"/>
          </a:p>
          <a:p>
            <a:pPr>
              <a:buClr>
                <a:srgbClr val="FF6600"/>
              </a:buCl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nb-NO" noProof="0" dirty="0"/>
              <a:t>Textual Syntax with </a:t>
            </a:r>
            <a:r>
              <a:rPr lang="en-US" altLang="nb-NO" noProof="0" dirty="0" err="1"/>
              <a:t>EMFText</a:t>
            </a:r>
            <a:endParaRPr lang="en-US" altLang="nb-NO" noProof="0" dirty="0"/>
          </a:p>
          <a:p>
            <a:pPr lvl="1">
              <a:buClr>
                <a:srgbClr val="003366"/>
              </a:buClr>
              <a:buSzPct val="9000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nb-NO" noProof="0" dirty="0"/>
              <a:t>For good usability and productivity</a:t>
            </a:r>
          </a:p>
          <a:p>
            <a:pPr lvl="1">
              <a:buClr>
                <a:srgbClr val="003366"/>
              </a:buClr>
              <a:buSzPct val="9000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nb-NO" noProof="0" dirty="0"/>
              <a:t>To keep the development cost of the editor(s) reasonable </a:t>
            </a:r>
          </a:p>
          <a:p>
            <a:pPr>
              <a:buClr>
                <a:srgbClr val="FF6600"/>
              </a:buCl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nb-NO" noProof="0" dirty="0"/>
              <a:t>Graphical exports (UML)</a:t>
            </a:r>
          </a:p>
          <a:p>
            <a:pPr>
              <a:buClr>
                <a:srgbClr val="FF6600"/>
              </a:buCl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nb-NO" noProof="0" dirty="0"/>
              <a:t>Static well formedness and type checker </a:t>
            </a:r>
          </a:p>
          <a:p>
            <a:pPr>
              <a:buClr>
                <a:srgbClr val="FF6600"/>
              </a:buCl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nb-NO" b="1" noProof="0" dirty="0"/>
              <a:t>Equivalent</a:t>
            </a:r>
            <a:r>
              <a:rPr lang="en-US" altLang="nb-NO" noProof="0" dirty="0"/>
              <a:t> compilers for a set of platforms</a:t>
            </a:r>
          </a:p>
          <a:p>
            <a:pPr lvl="1">
              <a:buClr>
                <a:srgbClr val="003366"/>
              </a:buClr>
              <a:buSzPct val="9000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nb-NO" noProof="0" dirty="0"/>
              <a:t>C/C++ for different microcontrollers, </a:t>
            </a:r>
            <a:r>
              <a:rPr lang="en-US" altLang="nb-NO" noProof="0" dirty="0" err="1"/>
              <a:t>linux</a:t>
            </a:r>
            <a:endParaRPr lang="en-US" altLang="nb-NO" dirty="0"/>
          </a:p>
          <a:p>
            <a:pPr lvl="1">
              <a:buClr>
                <a:srgbClr val="003366"/>
              </a:buClr>
              <a:buSzPct val="9000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nb-NO" noProof="0" dirty="0"/>
              <a:t>Java for computers, smartphones, …</a:t>
            </a:r>
          </a:p>
          <a:p>
            <a:pPr lvl="1">
              <a:buClr>
                <a:srgbClr val="003366"/>
              </a:buClr>
              <a:buSzPct val="9000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nb-NO" noProof="0" dirty="0" err="1"/>
              <a:t>Javascript</a:t>
            </a:r>
            <a:r>
              <a:rPr lang="en-US" altLang="nb-NO" noProof="0" dirty="0"/>
              <a:t> (</a:t>
            </a:r>
            <a:r>
              <a:rPr lang="en-US" altLang="nb-NO" noProof="0" dirty="0" err="1"/>
              <a:t>NodeJS</a:t>
            </a:r>
            <a:r>
              <a:rPr lang="en-US" altLang="nb-NO" noProof="0" dirty="0"/>
              <a:t>)</a:t>
            </a:r>
          </a:p>
          <a:p>
            <a:pPr>
              <a:buClr>
                <a:srgbClr val="FF6600"/>
              </a:buCl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nb-NO" noProof="0" dirty="0"/>
              <a:t>Generators for communication channels</a:t>
            </a:r>
          </a:p>
          <a:p>
            <a:pPr>
              <a:buClr>
                <a:srgbClr val="FF6600"/>
              </a:buCl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nb-NO" noProof="0" dirty="0"/>
              <a:t>Easy to distribute </a:t>
            </a:r>
            <a:r>
              <a:rPr lang="en-US" altLang="nb-NO" noProof="0" dirty="0" err="1"/>
              <a:t>ThingML</a:t>
            </a:r>
            <a:r>
              <a:rPr lang="en-US" altLang="nb-NO" noProof="0" dirty="0"/>
              <a:t> IDE</a:t>
            </a:r>
          </a:p>
          <a:p>
            <a:pPr lvl="1">
              <a:buClr>
                <a:srgbClr val="003366"/>
              </a:buClr>
              <a:buSzPct val="9000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nb-NO" noProof="0" dirty="0"/>
              <a:t>Standalone and lightweight IDE</a:t>
            </a:r>
          </a:p>
          <a:p>
            <a:pPr lvl="1">
              <a:buClr>
                <a:srgbClr val="003366"/>
              </a:buClr>
              <a:buSzPct val="9000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nb-NO" noProof="0" dirty="0"/>
              <a:t>Eclipse plugins</a:t>
            </a: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3300" y="3034525"/>
            <a:ext cx="4225926" cy="3650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2718681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Consistency checking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A suite of tests written in </a:t>
            </a:r>
            <a:r>
              <a:rPr lang="en-US" noProof="0" dirty="0" err="1"/>
              <a:t>ThingML</a:t>
            </a:r>
            <a:endParaRPr lang="en-US" noProof="0" dirty="0"/>
          </a:p>
          <a:p>
            <a:pPr lvl="1"/>
            <a:r>
              <a:rPr lang="en-US" noProof="0" dirty="0"/>
              <a:t>Takes characters as inputs (or nothing)</a:t>
            </a:r>
          </a:p>
          <a:p>
            <a:pPr lvl="1"/>
            <a:r>
              <a:rPr lang="en-US" noProof="0" dirty="0"/>
              <a:t>Generates characters as outputs</a:t>
            </a:r>
          </a:p>
          <a:p>
            <a:r>
              <a:rPr lang="en-US" noProof="0" dirty="0"/>
              <a:t>A set of platform specific harness (also in </a:t>
            </a:r>
            <a:r>
              <a:rPr lang="en-US" noProof="0" dirty="0" err="1"/>
              <a:t>ThingML</a:t>
            </a:r>
            <a:r>
              <a:rPr lang="en-US" noProof="0" dirty="0"/>
              <a:t>)</a:t>
            </a:r>
          </a:p>
          <a:p>
            <a:pPr lvl="1"/>
            <a:r>
              <a:rPr lang="en-US" noProof="0" dirty="0"/>
              <a:t>For C/Linux, Java, Node.js, Go</a:t>
            </a:r>
          </a:p>
          <a:p>
            <a:pPr lvl="1"/>
            <a:r>
              <a:rPr lang="en-US" noProof="0" dirty="0"/>
              <a:t>Write outputs into a file (or simply crash if severe bug)</a:t>
            </a:r>
          </a:p>
          <a:p>
            <a:r>
              <a:rPr lang="en-US" noProof="0" dirty="0"/>
              <a:t>Discussion</a:t>
            </a:r>
          </a:p>
          <a:p>
            <a:pPr lvl="1"/>
            <a:r>
              <a:rPr lang="en-US" noProof="0" dirty="0"/>
              <a:t>Testing </a:t>
            </a:r>
            <a:r>
              <a:rPr lang="en-US" noProof="0" dirty="0" err="1"/>
              <a:t>ThingML</a:t>
            </a:r>
            <a:r>
              <a:rPr lang="en-US" noProof="0" dirty="0"/>
              <a:t> using </a:t>
            </a:r>
            <a:r>
              <a:rPr lang="en-US" noProof="0" dirty="0" err="1"/>
              <a:t>ThingML</a:t>
            </a:r>
            <a:r>
              <a:rPr lang="en-US" noProof="0" dirty="0"/>
              <a:t>: possible bugs that hide each others…</a:t>
            </a:r>
          </a:p>
          <a:p>
            <a:pPr lvl="1"/>
            <a:r>
              <a:rPr lang="en-US" noProof="0" dirty="0"/>
              <a:t>…less and less probable as the number of compilers augments</a:t>
            </a:r>
          </a:p>
          <a:p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59CE4-7A21-4F29-9D67-86BFEEB95CEF}" type="slidenum">
              <a:rPr lang="en-GB" smtClean="0"/>
              <a:t>63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141099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496" y="2185966"/>
            <a:ext cx="3035106" cy="444557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Test 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201"/>
            <a:ext cx="8579296" cy="4525963"/>
          </a:xfrm>
        </p:spPr>
        <p:txBody>
          <a:bodyPr/>
          <a:lstStyle/>
          <a:p>
            <a:r>
              <a:rPr lang="en-US" sz="2400" dirty="0"/>
              <a:t>Java: 100%, C/Linux:96%, Node.js </a:t>
            </a:r>
            <a:r>
              <a:rPr lang="en-US" sz="1600" dirty="0"/>
              <a:t>(started 10/14): </a:t>
            </a:r>
            <a:r>
              <a:rPr lang="en-US" sz="2400" dirty="0"/>
              <a:t>81%, now 100%</a:t>
            </a: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59CE4-7A21-4F29-9D67-86BFEEB95CEF}" type="slidenum">
              <a:rPr lang="en-GB" smtClean="0"/>
              <a:t>64</a:t>
            </a:fld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7334" y="2193312"/>
            <a:ext cx="4114862" cy="436976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3807" y="2219978"/>
            <a:ext cx="4844786" cy="432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99152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Iteration</a:t>
            </a:r>
            <a:r>
              <a:rPr lang="nb-NO" dirty="0"/>
              <a:t> 2 </a:t>
            </a:r>
            <a:r>
              <a:rPr lang="nb-NO" dirty="0" err="1"/>
              <a:t>Results</a:t>
            </a:r>
            <a:r>
              <a:rPr lang="nb-NO" dirty="0"/>
              <a:t> (1/2)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3600" dirty="0"/>
              <a:t>Case studies successfully implemented</a:t>
            </a:r>
          </a:p>
          <a:p>
            <a:r>
              <a:rPr lang="en-US" sz="3600" dirty="0"/>
              <a:t>CORBYS Robot Human Sensory System</a:t>
            </a:r>
          </a:p>
          <a:p>
            <a:pPr lvl="1"/>
            <a:r>
              <a:rPr lang="en-US" sz="3200" dirty="0"/>
              <a:t>Implemented in </a:t>
            </a:r>
            <a:r>
              <a:rPr lang="en-US" sz="3200" dirty="0" err="1"/>
              <a:t>ThingML</a:t>
            </a:r>
            <a:endParaRPr lang="en-US" sz="3200" dirty="0"/>
          </a:p>
          <a:p>
            <a:pPr lvl="1"/>
            <a:r>
              <a:rPr lang="en-US" sz="3200" dirty="0"/>
              <a:t>Integrated to the complete robotics system</a:t>
            </a:r>
          </a:p>
          <a:p>
            <a:pPr lvl="1"/>
            <a:r>
              <a:rPr lang="en-US" sz="3200" dirty="0"/>
              <a:t>Maintained / evolved by "external" developers</a:t>
            </a:r>
          </a:p>
          <a:p>
            <a:pPr lvl="1"/>
            <a:r>
              <a:rPr lang="en-US" sz="3200" dirty="0"/>
              <a:t>Currently being re-used in a different context</a:t>
            </a:r>
          </a:p>
          <a:p>
            <a:r>
              <a:rPr lang="en-US" sz="3600" dirty="0"/>
              <a:t>Tool and concrete syntax is usable</a:t>
            </a:r>
          </a:p>
          <a:p>
            <a:r>
              <a:rPr lang="en-US" sz="3600" dirty="0"/>
              <a:t>Generated code has the required "quality"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59CE4-7A21-4F29-9D67-86BFEEB95CEF}" type="slidenum">
              <a:rPr lang="en-GB" smtClean="0"/>
              <a:t>65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1530760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Iteration</a:t>
            </a:r>
            <a:r>
              <a:rPr lang="nb-NO" dirty="0"/>
              <a:t> 2 </a:t>
            </a:r>
            <a:r>
              <a:rPr lang="nb-NO" dirty="0" err="1"/>
              <a:t>Results</a:t>
            </a:r>
            <a:r>
              <a:rPr lang="nb-NO" dirty="0"/>
              <a:t> (2/2)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Code generators needs to be customized</a:t>
            </a:r>
          </a:p>
          <a:p>
            <a:pPr lvl="1"/>
            <a:r>
              <a:rPr lang="en-US" sz="3200" dirty="0"/>
              <a:t>The generic generators almost fits but…</a:t>
            </a:r>
          </a:p>
          <a:p>
            <a:pPr lvl="1"/>
            <a:r>
              <a:rPr lang="en-US" sz="3200" dirty="0"/>
              <a:t>Slightly different target platforms</a:t>
            </a:r>
          </a:p>
          <a:p>
            <a:pPr lvl="1"/>
            <a:r>
              <a:rPr lang="en-US" sz="3200" dirty="0"/>
              <a:t>Different projects constraints / legacy code</a:t>
            </a:r>
          </a:p>
          <a:p>
            <a:r>
              <a:rPr lang="en-US" sz="3600" dirty="0"/>
              <a:t>Remaining complexity has to do with</a:t>
            </a:r>
          </a:p>
          <a:p>
            <a:pPr lvl="1"/>
            <a:r>
              <a:rPr lang="en-US" sz="3200" dirty="0"/>
              <a:t>Waiting, counting and combining events</a:t>
            </a:r>
          </a:p>
          <a:p>
            <a:pPr lvl="1"/>
            <a:r>
              <a:rPr lang="en-US" sz="3200" dirty="0"/>
              <a:t>Implementing communication</a:t>
            </a:r>
          </a:p>
          <a:p>
            <a:r>
              <a:rPr lang="en-US" sz="3600" dirty="0"/>
              <a:t>Need for methodology / guidelines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59CE4-7A21-4F29-9D67-86BFEEB95CEF}" type="slidenum">
              <a:rPr lang="en-GB" smtClean="0"/>
              <a:t>66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0351777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ThingML</a:t>
            </a:r>
            <a:r>
              <a:rPr lang="nb-NO" dirty="0"/>
              <a:t> Versions / </a:t>
            </a:r>
            <a:r>
              <a:rPr lang="nb-NO" dirty="0" err="1"/>
              <a:t>Iterations</a:t>
            </a:r>
            <a:endParaRPr lang="nb-NO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Iteration 1 (~2009)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"3 layers architecture", generate APIs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Re-use existing modelling languages / tools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Iteration 2 (~2012)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"Complete" DSML (with action language)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Full code generation + communication APIs</a:t>
            </a:r>
          </a:p>
          <a:p>
            <a:r>
              <a:rPr lang="en-US" dirty="0"/>
              <a:t>Iteration 3 (~2015)</a:t>
            </a:r>
          </a:p>
          <a:p>
            <a:pPr lvl="1"/>
            <a:r>
              <a:rPr lang="en-US" dirty="0"/>
              <a:t>"Blending" of target platform and legacy code</a:t>
            </a:r>
          </a:p>
          <a:p>
            <a:pPr lvl="1"/>
            <a:r>
              <a:rPr lang="en-US" dirty="0"/>
              <a:t>Code generation framework with plug-in mechanism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59CE4-7A21-4F29-9D67-86BFEEB95CEF}" type="slidenum">
              <a:rPr lang="en-GB" smtClean="0"/>
              <a:t>67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161310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4861F-F00C-4758-A0A7-0A8154A90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ThingML</a:t>
            </a:r>
            <a:r>
              <a:rPr lang="en-GB" dirty="0"/>
              <a:t> Iteration 3 highlights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19DAA5-600C-4CD4-AE59-3B3814ED78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Very little changes to the metamodel and syntax</a:t>
            </a:r>
          </a:p>
          <a:p>
            <a:r>
              <a:rPr lang="en-GB" dirty="0"/>
              <a:t>Plugin based code generators</a:t>
            </a:r>
          </a:p>
          <a:p>
            <a:pPr lvl="1"/>
            <a:r>
              <a:rPr lang="en-GB" dirty="0"/>
              <a:t>Complete rewrite with modularization</a:t>
            </a:r>
          </a:p>
          <a:p>
            <a:r>
              <a:rPr lang="en-GB" dirty="0"/>
              <a:t>Plug-ins for network communication</a:t>
            </a:r>
          </a:p>
          <a:p>
            <a:pPr lvl="1"/>
            <a:r>
              <a:rPr lang="en-GB" dirty="0"/>
              <a:t>Serialization</a:t>
            </a:r>
          </a:p>
          <a:p>
            <a:pPr lvl="1"/>
            <a:r>
              <a:rPr lang="en-GB" dirty="0"/>
              <a:t>Protocols</a:t>
            </a:r>
          </a:p>
          <a:p>
            <a:r>
              <a:rPr lang="en-GB" dirty="0"/>
              <a:t>Rewrite of the tools with </a:t>
            </a:r>
            <a:r>
              <a:rPr lang="en-GB" dirty="0" err="1"/>
              <a:t>Xtext</a:t>
            </a:r>
            <a:endParaRPr lang="en-GB" dirty="0"/>
          </a:p>
          <a:p>
            <a:pPr lvl="1"/>
            <a:r>
              <a:rPr lang="en-GB" dirty="0"/>
              <a:t>Better supported</a:t>
            </a:r>
          </a:p>
          <a:p>
            <a:r>
              <a:rPr lang="en-GB" dirty="0"/>
              <a:t>Experimental extensions for complex event processing</a:t>
            </a:r>
          </a:p>
          <a:p>
            <a:r>
              <a:rPr lang="en-GB" dirty="0"/>
              <a:t>First Deployments in production in 2018</a:t>
            </a:r>
          </a:p>
        </p:txBody>
      </p:sp>
    </p:spTree>
    <p:extLst>
      <p:ext uri="{BB962C8B-B14F-4D97-AF65-F5344CB8AC3E}">
        <p14:creationId xmlns:p14="http://schemas.microsoft.com/office/powerpoint/2010/main" val="32839423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C88EFDC-3769-4203-BDF4-43719E632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Hands-on 3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1EAE60F-C238-4BC8-A379-1029042EF7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Blinkies</a:t>
            </a:r>
            <a:r>
              <a:rPr lang="en-GB" dirty="0"/>
              <a:t> 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AFD4DC7-AD7F-48EB-84A8-688FEDCD64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686" y="2631501"/>
            <a:ext cx="5062927" cy="1009210"/>
          </a:xfrm>
          <a:prstGeom prst="rect">
            <a:avLst/>
          </a:prstGeom>
        </p:spPr>
      </p:pic>
      <p:pic>
        <p:nvPicPr>
          <p:cNvPr id="7" name="Picture 2" descr="Image result for models 2018 conference*">
            <a:extLst>
              <a:ext uri="{FF2B5EF4-FFF2-40B4-BE49-F238E27FC236}">
                <a16:creationId xmlns:a16="http://schemas.microsoft.com/office/drawing/2014/main" id="{C3539B35-61C1-465B-AD7E-A45797B521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344" y="488664"/>
            <a:ext cx="7943375" cy="2442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19578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Tutorial Topics /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SE Challenges for </a:t>
            </a:r>
            <a:r>
              <a:rPr lang="en-US" dirty="0" err="1"/>
              <a:t>IoT</a:t>
            </a:r>
            <a:r>
              <a:rPr lang="en-US" dirty="0"/>
              <a:t> / Cyber-Physical Systems</a:t>
            </a:r>
          </a:p>
          <a:p>
            <a:r>
              <a:rPr lang="en-US" dirty="0"/>
              <a:t>The </a:t>
            </a:r>
            <a:r>
              <a:rPr lang="en-US" dirty="0" err="1"/>
              <a:t>ThingML</a:t>
            </a:r>
            <a:r>
              <a:rPr lang="en-US" dirty="0"/>
              <a:t> approach / toolset</a:t>
            </a:r>
          </a:p>
          <a:p>
            <a:pPr lvl="1"/>
            <a:r>
              <a:rPr lang="en-US" dirty="0"/>
              <a:t>Applying MDE for building CPS</a:t>
            </a:r>
          </a:p>
          <a:p>
            <a:pPr lvl="1"/>
            <a:r>
              <a:rPr lang="en-US" dirty="0"/>
              <a:t>As a platform to support Research</a:t>
            </a:r>
          </a:p>
          <a:p>
            <a:r>
              <a:rPr lang="en-US" dirty="0"/>
              <a:t>Experiences and lesson learned</a:t>
            </a:r>
          </a:p>
          <a:p>
            <a:pPr lvl="1"/>
            <a:r>
              <a:rPr lang="en-US" dirty="0"/>
              <a:t>Building and tooling a DSML</a:t>
            </a:r>
          </a:p>
          <a:p>
            <a:pPr lvl="1"/>
            <a:r>
              <a:rPr lang="en-US" dirty="0"/>
              <a:t>Practical use of MDE with developers with different backgrounds</a:t>
            </a:r>
          </a:p>
          <a:p>
            <a:r>
              <a:rPr lang="en-US" dirty="0"/>
              <a:t>Hands-on exercises with the </a:t>
            </a:r>
            <a:r>
              <a:rPr lang="en-US" dirty="0" err="1"/>
              <a:t>ThingML</a:t>
            </a:r>
            <a:r>
              <a:rPr lang="en-US" dirty="0"/>
              <a:t> tools</a:t>
            </a:r>
          </a:p>
          <a:p>
            <a:r>
              <a:rPr lang="en-US" dirty="0"/>
              <a:t>Discussions / Questions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59CE4-7A21-4F29-9D67-86BFEEB95CEF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402728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Code </a:t>
            </a:r>
            <a:r>
              <a:rPr lang="nb-NO" dirty="0" err="1"/>
              <a:t>generation</a:t>
            </a:r>
            <a:r>
              <a:rPr lang="nb-NO" dirty="0"/>
              <a:t> </a:t>
            </a:r>
            <a:r>
              <a:rPr lang="nb-NO" dirty="0" err="1"/>
              <a:t>framework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59CE4-7A21-4F29-9D67-86BFEEB95CEF}" type="slidenum">
              <a:rPr lang="en-GB" smtClean="0"/>
              <a:t>70</a:t>
            </a:fld>
            <a:endParaRPr lang="en-GB" dirty="0"/>
          </a:p>
        </p:txBody>
      </p:sp>
      <p:pic>
        <p:nvPicPr>
          <p:cNvPr id="5122" name="Picture 2" descr="Modules Dependencie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6868" y="1469137"/>
            <a:ext cx="7368232" cy="5252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388098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ThingML</a:t>
            </a:r>
            <a:r>
              <a:rPr lang="en-US" dirty="0"/>
              <a:t> code generation framework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59CE4-7A21-4F29-9D67-86BFEEB95CEF}" type="slidenum">
              <a:rPr lang="en-GB" smtClean="0"/>
              <a:t>71</a:t>
            </a:fld>
            <a:endParaRPr lang="en-GB" dirty="0"/>
          </a:p>
        </p:txBody>
      </p:sp>
      <p:pic>
        <p:nvPicPr>
          <p:cNvPr id="5" name="picture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3592" y="1710808"/>
            <a:ext cx="7344816" cy="4742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33861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(1) Actions / Expressions / Functions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Scope</a:t>
            </a:r>
          </a:p>
          <a:p>
            <a:pPr lvl="1"/>
            <a:r>
              <a:rPr lang="en-US" noProof="0" dirty="0"/>
              <a:t>Depends only on the target language</a:t>
            </a:r>
          </a:p>
          <a:p>
            <a:pPr lvl="1"/>
            <a:r>
              <a:rPr lang="en-US" noProof="0" dirty="0"/>
              <a:t>Can be reused for different platforms</a:t>
            </a:r>
          </a:p>
          <a:p>
            <a:r>
              <a:rPr lang="en-US" noProof="0" dirty="0"/>
              <a:t>Implementation</a:t>
            </a:r>
          </a:p>
          <a:p>
            <a:pPr lvl="1"/>
            <a:r>
              <a:rPr lang="en-US" noProof="0" dirty="0"/>
              <a:t>Visitor on the </a:t>
            </a:r>
            <a:r>
              <a:rPr lang="en-US" noProof="0" dirty="0" err="1"/>
              <a:t>ThingML</a:t>
            </a:r>
            <a:r>
              <a:rPr lang="en-US" noProof="0" dirty="0"/>
              <a:t> meta-model</a:t>
            </a:r>
          </a:p>
          <a:p>
            <a:r>
              <a:rPr lang="en-US" noProof="0" dirty="0"/>
              <a:t>Customizable by</a:t>
            </a:r>
          </a:p>
          <a:p>
            <a:pPr lvl="1"/>
            <a:r>
              <a:rPr lang="en-US" noProof="0" dirty="0"/>
              <a:t>Implementing a new visitor for a new language</a:t>
            </a:r>
          </a:p>
          <a:p>
            <a:pPr lvl="1"/>
            <a:r>
              <a:rPr lang="en-US" noProof="0" dirty="0"/>
              <a:t>Inheriting from an exiting visitor and overriding some of its methods</a:t>
            </a:r>
          </a:p>
        </p:txBody>
      </p:sp>
    </p:spTree>
    <p:extLst>
      <p:ext uri="{BB962C8B-B14F-4D97-AF65-F5344CB8AC3E}">
        <p14:creationId xmlns:p14="http://schemas.microsoft.com/office/powerpoint/2010/main" val="160029716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(2) State machine implementation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Scope</a:t>
            </a:r>
          </a:p>
          <a:p>
            <a:pPr lvl="1"/>
            <a:r>
              <a:rPr lang="en-US" noProof="0" dirty="0"/>
              <a:t>Specific to a specific state machine implementation strategy.</a:t>
            </a:r>
          </a:p>
          <a:p>
            <a:pPr lvl="1"/>
            <a:r>
              <a:rPr lang="en-US" noProof="0" dirty="0"/>
              <a:t>Can generate either the complete state machine in the target language or leverage a state machine framework on the target platform</a:t>
            </a:r>
          </a:p>
          <a:p>
            <a:r>
              <a:rPr lang="en-US" noProof="0" dirty="0"/>
              <a:t>Implementation</a:t>
            </a:r>
          </a:p>
          <a:p>
            <a:pPr lvl="1"/>
            <a:r>
              <a:rPr lang="en-US" noProof="0" dirty="0"/>
              <a:t>Abstract state machine code generator</a:t>
            </a:r>
          </a:p>
          <a:p>
            <a:pPr lvl="1"/>
            <a:r>
              <a:rPr lang="en-US" noProof="0" dirty="0"/>
              <a:t>A set of reusable helpers to calculate states, transitions and events according to the common </a:t>
            </a:r>
            <a:r>
              <a:rPr lang="en-US" noProof="0" dirty="0" err="1"/>
              <a:t>ThingML</a:t>
            </a:r>
            <a:r>
              <a:rPr lang="en-US" noProof="0" dirty="0"/>
              <a:t> semantics.</a:t>
            </a:r>
          </a:p>
          <a:p>
            <a:r>
              <a:rPr lang="en-US" noProof="0" dirty="0"/>
              <a:t>Customization</a:t>
            </a:r>
          </a:p>
          <a:p>
            <a:pPr lvl="1"/>
            <a:r>
              <a:rPr lang="en-US" noProof="0" dirty="0"/>
              <a:t>Implement the abstract state machine generator</a:t>
            </a:r>
          </a:p>
          <a:p>
            <a:pPr lvl="1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90259885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(3) Ports / Messages / Thing APIs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noProof="0" dirty="0"/>
              <a:t>Scope</a:t>
            </a:r>
          </a:p>
          <a:p>
            <a:pPr lvl="1"/>
            <a:r>
              <a:rPr lang="en-US" noProof="0" dirty="0"/>
              <a:t>Depends on the language best practices</a:t>
            </a:r>
          </a:p>
          <a:p>
            <a:pPr lvl="1"/>
            <a:r>
              <a:rPr lang="en-US" noProof="0" dirty="0"/>
              <a:t>Depends on how components should be "packaged" on the target platform</a:t>
            </a:r>
          </a:p>
          <a:p>
            <a:pPr lvl="2"/>
            <a:r>
              <a:rPr lang="en-US" noProof="0" dirty="0"/>
              <a:t>Can generate any custom API for the Things</a:t>
            </a:r>
          </a:p>
          <a:p>
            <a:pPr lvl="2"/>
            <a:r>
              <a:rPr lang="en-US" noProof="0" dirty="0"/>
              <a:t>Can generate towards exiting middleware / OS</a:t>
            </a:r>
          </a:p>
          <a:p>
            <a:pPr lvl="1"/>
            <a:r>
              <a:rPr lang="en-US" noProof="0" dirty="0"/>
              <a:t>Can/should produce "manually usable" APIs</a:t>
            </a:r>
          </a:p>
          <a:p>
            <a:pPr lvl="1"/>
            <a:r>
              <a:rPr lang="en-US" noProof="0" dirty="0"/>
              <a:t>Different generators can be used for different things</a:t>
            </a:r>
          </a:p>
          <a:p>
            <a:r>
              <a:rPr lang="en-US" noProof="0" dirty="0"/>
              <a:t>Implementation</a:t>
            </a:r>
          </a:p>
          <a:p>
            <a:pPr lvl="1"/>
            <a:r>
              <a:rPr lang="en-US" noProof="0" dirty="0"/>
              <a:t>Visitor on the "Thing" part of the </a:t>
            </a:r>
            <a:r>
              <a:rPr lang="en-US" noProof="0" dirty="0" err="1"/>
              <a:t>metamodel</a:t>
            </a:r>
            <a:endParaRPr lang="en-US" noProof="0" dirty="0"/>
          </a:p>
          <a:p>
            <a:pPr lvl="1"/>
            <a:r>
              <a:rPr lang="en-US" noProof="0" dirty="0"/>
              <a:t>Helpers to collapse fragments  and gathers all the elements of a thing (messages, ports, functions, </a:t>
            </a:r>
            <a:r>
              <a:rPr lang="en-US" noProof="0" dirty="0" err="1"/>
              <a:t>etc</a:t>
            </a:r>
            <a:r>
              <a:rPr lang="en-US" noProof="0" dirty="0"/>
              <a:t>). </a:t>
            </a:r>
          </a:p>
          <a:p>
            <a:r>
              <a:rPr lang="en-US" noProof="0" dirty="0"/>
              <a:t>Customization </a:t>
            </a:r>
          </a:p>
          <a:p>
            <a:pPr lvl="1"/>
            <a:r>
              <a:rPr lang="en-US" noProof="0" dirty="0"/>
              <a:t>Implement a new visitor for a new target language / platform</a:t>
            </a:r>
          </a:p>
          <a:p>
            <a:pPr lvl="1"/>
            <a:r>
              <a:rPr lang="en-US" noProof="0" dirty="0"/>
              <a:t>Inherit from an existing visitor for light customization</a:t>
            </a:r>
          </a:p>
        </p:txBody>
      </p:sp>
    </p:spTree>
    <p:extLst>
      <p:ext uri="{BB962C8B-B14F-4D97-AF65-F5344CB8AC3E}">
        <p14:creationId xmlns:p14="http://schemas.microsoft.com/office/powerpoint/2010/main" val="334043260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(4) Connectors / channels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noProof="0" dirty="0"/>
              <a:t>Scope</a:t>
            </a:r>
          </a:p>
          <a:p>
            <a:pPr lvl="1"/>
            <a:r>
              <a:rPr lang="en-US" noProof="0" dirty="0"/>
              <a:t>Depends on how messages are transported from on thing to the next using the Things APIs</a:t>
            </a:r>
          </a:p>
          <a:p>
            <a:pPr lvl="1"/>
            <a:r>
              <a:rPr lang="en-US" noProof="0" dirty="0"/>
              <a:t>Can be local and/or remote, includes the serialization, transport through networks and deserialization</a:t>
            </a:r>
          </a:p>
          <a:p>
            <a:pPr lvl="1"/>
            <a:r>
              <a:rPr lang="en-US" noProof="0" dirty="0"/>
              <a:t>Different generators can be used for different ports</a:t>
            </a:r>
          </a:p>
          <a:p>
            <a:r>
              <a:rPr lang="en-US" noProof="0" dirty="0"/>
              <a:t>Implementation</a:t>
            </a:r>
          </a:p>
          <a:p>
            <a:pPr lvl="1"/>
            <a:r>
              <a:rPr lang="en-US" noProof="0" dirty="0"/>
              <a:t>Abstract generator for serialization, deserialization and transport</a:t>
            </a:r>
          </a:p>
          <a:p>
            <a:r>
              <a:rPr lang="en-US" noProof="0" dirty="0"/>
              <a:t>Customization</a:t>
            </a:r>
          </a:p>
          <a:p>
            <a:pPr lvl="1"/>
            <a:r>
              <a:rPr lang="en-US" noProof="0" dirty="0"/>
              <a:t>Implement new concrete generators</a:t>
            </a:r>
          </a:p>
          <a:p>
            <a:pPr lvl="1"/>
            <a:r>
              <a:rPr lang="en-US" noProof="0" dirty="0"/>
              <a:t>Easy to reuse serialization and just override transport</a:t>
            </a:r>
          </a:p>
        </p:txBody>
      </p:sp>
    </p:spTree>
    <p:extLst>
      <p:ext uri="{BB962C8B-B14F-4D97-AF65-F5344CB8AC3E}">
        <p14:creationId xmlns:p14="http://schemas.microsoft.com/office/powerpoint/2010/main" val="238867596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(5) Message Queuing / FIFOs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noProof="0" dirty="0"/>
              <a:t>Scope</a:t>
            </a:r>
          </a:p>
          <a:p>
            <a:pPr lvl="1"/>
            <a:r>
              <a:rPr lang="en-US" noProof="0" dirty="0"/>
              <a:t>Asynchronous </a:t>
            </a:r>
            <a:r>
              <a:rPr lang="en-US" noProof="0" dirty="0" err="1"/>
              <a:t>behaviour</a:t>
            </a:r>
            <a:r>
              <a:rPr lang="en-US" noProof="0" dirty="0"/>
              <a:t> of messages</a:t>
            </a:r>
          </a:p>
          <a:p>
            <a:pPr lvl="1"/>
            <a:r>
              <a:rPr lang="en-US" noProof="0" dirty="0"/>
              <a:t>Can target existing message frameworks or middleware or use custom made FIFOs</a:t>
            </a:r>
          </a:p>
          <a:p>
            <a:pPr lvl="1"/>
            <a:r>
              <a:rPr lang="en-US" noProof="0" dirty="0"/>
              <a:t>Different generators can be used for different ports</a:t>
            </a:r>
          </a:p>
          <a:p>
            <a:r>
              <a:rPr lang="en-US" noProof="0" dirty="0"/>
              <a:t>Implementation</a:t>
            </a:r>
          </a:p>
          <a:p>
            <a:pPr lvl="1"/>
            <a:r>
              <a:rPr lang="en-US" noProof="0" dirty="0"/>
              <a:t>Abstract generator which can be customized</a:t>
            </a:r>
          </a:p>
          <a:p>
            <a:pPr lvl="1"/>
            <a:r>
              <a:rPr lang="en-US" noProof="0" dirty="0"/>
              <a:t>Helpers to calculate the sets of messages to be handled (combines fragments and prunes unused messages).</a:t>
            </a:r>
          </a:p>
          <a:p>
            <a:r>
              <a:rPr lang="en-US" noProof="0" dirty="0"/>
              <a:t>Customization</a:t>
            </a:r>
          </a:p>
          <a:p>
            <a:pPr lvl="1"/>
            <a:r>
              <a:rPr lang="en-US" noProof="0" dirty="0"/>
              <a:t>Inherit and implement the abstract generator</a:t>
            </a:r>
          </a:p>
        </p:txBody>
      </p:sp>
    </p:spTree>
    <p:extLst>
      <p:ext uri="{BB962C8B-B14F-4D97-AF65-F5344CB8AC3E}">
        <p14:creationId xmlns:p14="http://schemas.microsoft.com/office/powerpoint/2010/main" val="25518732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(6) Scheduling / Dispatch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Scope</a:t>
            </a:r>
          </a:p>
          <a:p>
            <a:pPr lvl="1"/>
            <a:r>
              <a:rPr lang="en-US" noProof="0" dirty="0"/>
              <a:t>Implements the main loop of the program, schedules the activation of the components and dispatches the incoming messages</a:t>
            </a:r>
          </a:p>
          <a:p>
            <a:pPr lvl="1"/>
            <a:r>
              <a:rPr lang="en-US" noProof="0" dirty="0"/>
              <a:t>Relies on underlying OS and libraries of the target platform.</a:t>
            </a:r>
          </a:p>
          <a:p>
            <a:pPr lvl="1"/>
            <a:r>
              <a:rPr lang="en-US" noProof="0" dirty="0"/>
              <a:t>Can generate a custom scheduler for microcontroller applications.</a:t>
            </a:r>
          </a:p>
          <a:p>
            <a:r>
              <a:rPr lang="en-US" noProof="0" dirty="0"/>
              <a:t>Implementation</a:t>
            </a:r>
          </a:p>
          <a:p>
            <a:pPr lvl="1"/>
            <a:r>
              <a:rPr lang="en-US" noProof="0" dirty="0"/>
              <a:t>Template + Helper</a:t>
            </a:r>
          </a:p>
          <a:p>
            <a:r>
              <a:rPr lang="en-US" noProof="0" dirty="0"/>
              <a:t>Customization</a:t>
            </a:r>
          </a:p>
          <a:p>
            <a:pPr lvl="1"/>
            <a:r>
              <a:rPr lang="en-US" noProof="0" dirty="0"/>
              <a:t>Create of modify an existing template</a:t>
            </a:r>
          </a:p>
        </p:txBody>
      </p:sp>
    </p:spTree>
    <p:extLst>
      <p:ext uri="{BB962C8B-B14F-4D97-AF65-F5344CB8AC3E}">
        <p14:creationId xmlns:p14="http://schemas.microsoft.com/office/powerpoint/2010/main" val="4052704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(7) Initialization and "main"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Scope</a:t>
            </a:r>
          </a:p>
          <a:p>
            <a:pPr lvl="1"/>
            <a:r>
              <a:rPr lang="en-US" noProof="0" dirty="0"/>
              <a:t>Generate the entry point and initialize the components and connectors</a:t>
            </a:r>
          </a:p>
          <a:p>
            <a:pPr lvl="1"/>
            <a:r>
              <a:rPr lang="en-US" noProof="0" dirty="0"/>
              <a:t>Depends on the target languages and </a:t>
            </a:r>
            <a:r>
              <a:rPr lang="en-US" noProof="0" dirty="0" err="1"/>
              <a:t>traget</a:t>
            </a:r>
            <a:r>
              <a:rPr lang="en-US" noProof="0" dirty="0"/>
              <a:t> frameworks</a:t>
            </a:r>
          </a:p>
          <a:p>
            <a:r>
              <a:rPr lang="en-US" noProof="0" dirty="0"/>
              <a:t>Implementation</a:t>
            </a:r>
          </a:p>
          <a:p>
            <a:pPr lvl="1"/>
            <a:r>
              <a:rPr lang="en-US" noProof="0" dirty="0"/>
              <a:t>Template + Helper providing the set of components and connectors to instantiate</a:t>
            </a:r>
          </a:p>
          <a:p>
            <a:r>
              <a:rPr lang="en-US" noProof="0" dirty="0"/>
              <a:t>Customization</a:t>
            </a:r>
          </a:p>
          <a:p>
            <a:pPr lvl="1"/>
            <a:r>
              <a:rPr lang="en-US" noProof="0" dirty="0"/>
              <a:t>Create or modify a template</a:t>
            </a:r>
          </a:p>
        </p:txBody>
      </p:sp>
    </p:spTree>
    <p:extLst>
      <p:ext uri="{BB962C8B-B14F-4D97-AF65-F5344CB8AC3E}">
        <p14:creationId xmlns:p14="http://schemas.microsoft.com/office/powerpoint/2010/main" val="277705710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(9) Project structure / build script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Scope</a:t>
            </a:r>
          </a:p>
          <a:p>
            <a:pPr lvl="1"/>
            <a:r>
              <a:rPr lang="en-US" noProof="0" dirty="0"/>
              <a:t>Produce the right file structure, additional project files and/or build scripts</a:t>
            </a:r>
          </a:p>
          <a:p>
            <a:pPr lvl="1"/>
            <a:r>
              <a:rPr lang="en-US" noProof="0" dirty="0"/>
              <a:t>Can be customize to fit a specific target environment (</a:t>
            </a:r>
            <a:r>
              <a:rPr lang="en-US" noProof="0" dirty="0" err="1"/>
              <a:t>makefiles</a:t>
            </a:r>
            <a:r>
              <a:rPr lang="en-US" noProof="0" dirty="0"/>
              <a:t>, maven files, </a:t>
            </a:r>
            <a:r>
              <a:rPr lang="en-US" noProof="0" dirty="0" err="1"/>
              <a:t>etc</a:t>
            </a:r>
            <a:r>
              <a:rPr lang="en-US" noProof="0" dirty="0"/>
              <a:t>)</a:t>
            </a:r>
          </a:p>
          <a:p>
            <a:r>
              <a:rPr lang="en-US" noProof="0" dirty="0"/>
              <a:t>Implementation</a:t>
            </a:r>
          </a:p>
          <a:p>
            <a:pPr lvl="1"/>
            <a:r>
              <a:rPr lang="en-US" noProof="0" dirty="0"/>
              <a:t>Abstract generator with access to buffers containing all the generated code.</a:t>
            </a:r>
          </a:p>
          <a:p>
            <a:r>
              <a:rPr lang="en-US" noProof="0" dirty="0"/>
              <a:t>Customization</a:t>
            </a:r>
          </a:p>
          <a:p>
            <a:pPr lvl="1"/>
            <a:r>
              <a:rPr lang="en-US" noProof="0" dirty="0"/>
              <a:t>Create a concrete generator. Possibility to use templates.</a:t>
            </a:r>
          </a:p>
        </p:txBody>
      </p:sp>
    </p:spTree>
    <p:extLst>
      <p:ext uri="{BB962C8B-B14F-4D97-AF65-F5344CB8AC3E}">
        <p14:creationId xmlns:p14="http://schemas.microsoft.com/office/powerpoint/2010/main" val="9599465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65C2E3-2A62-4019-A3AC-1A7EF51A7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Who are you?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872DC5D-2238-4822-BA9F-C410D43855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3200" dirty="0"/>
              <a:t>What type of institution do you come from?</a:t>
            </a:r>
            <a:br>
              <a:rPr lang="en-GB" sz="3200" dirty="0"/>
            </a:br>
            <a:endParaRPr lang="en-GB" sz="3200" dirty="0"/>
          </a:p>
          <a:p>
            <a:r>
              <a:rPr lang="en-GB" sz="3200" dirty="0"/>
              <a:t>What do you expect from this Tutorial?</a:t>
            </a:r>
            <a:br>
              <a:rPr lang="en-GB" sz="3200" dirty="0"/>
            </a:br>
            <a:endParaRPr lang="en-GB" sz="3200" dirty="0"/>
          </a:p>
          <a:p>
            <a:r>
              <a:rPr lang="en-GB" sz="3200" dirty="0"/>
              <a:t>How are you hoping to benefit from </a:t>
            </a:r>
            <a:r>
              <a:rPr lang="en-GB" sz="3200" dirty="0" err="1"/>
              <a:t>ThingML</a:t>
            </a:r>
            <a:r>
              <a:rPr lang="en-GB" sz="3200" dirty="0"/>
              <a:t>?</a:t>
            </a:r>
          </a:p>
          <a:p>
            <a:pPr lvl="1"/>
            <a:r>
              <a:rPr lang="en-GB" sz="2800" dirty="0"/>
              <a:t>Use it? </a:t>
            </a:r>
          </a:p>
          <a:p>
            <a:pPr lvl="1"/>
            <a:r>
              <a:rPr lang="en-GB" sz="2800" dirty="0"/>
              <a:t>Contribute to it? </a:t>
            </a:r>
          </a:p>
          <a:p>
            <a:pPr lvl="1"/>
            <a:r>
              <a:rPr lang="en-GB" sz="2800" dirty="0"/>
              <a:t>Extend it for your research?</a:t>
            </a:r>
          </a:p>
          <a:p>
            <a:pPr lvl="1"/>
            <a:endParaRPr lang="en-GB" sz="2800" dirty="0"/>
          </a:p>
          <a:p>
            <a:endParaRPr lang="en-GB" sz="3200" dirty="0"/>
          </a:p>
        </p:txBody>
      </p:sp>
      <p:pic>
        <p:nvPicPr>
          <p:cNvPr id="4098" name="Picture 2" descr="Image result for models 2018 conference*">
            <a:extLst>
              <a:ext uri="{FF2B5EF4-FFF2-40B4-BE49-F238E27FC236}">
                <a16:creationId xmlns:a16="http://schemas.microsoft.com/office/drawing/2014/main" id="{C2F522C6-9D3C-4112-8EE6-F37B5B9134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4900" y="188913"/>
            <a:ext cx="4883821" cy="1501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643300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C88EFDC-3769-4203-BDF4-43719E632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1EAE60F-C238-4BC8-A379-1029042EF7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Applications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6AD4D62-817D-4731-8F89-EFABFA4472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686" y="2631501"/>
            <a:ext cx="5062927" cy="1009210"/>
          </a:xfrm>
          <a:prstGeom prst="rect">
            <a:avLst/>
          </a:prstGeom>
        </p:spPr>
      </p:pic>
      <p:pic>
        <p:nvPicPr>
          <p:cNvPr id="19458" name="Picture 2" descr="Image result for tryggi robot">
            <a:extLst>
              <a:ext uri="{FF2B5EF4-FFF2-40B4-BE49-F238E27FC236}">
                <a16:creationId xmlns:a16="http://schemas.microsoft.com/office/drawing/2014/main" id="{0AA0A104-347F-4AF5-8C94-D2A5213CF6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68" r="26494"/>
          <a:stretch/>
        </p:blipFill>
        <p:spPr bwMode="auto">
          <a:xfrm>
            <a:off x="6809389" y="768350"/>
            <a:ext cx="4129689" cy="5541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See original image">
            <a:extLst>
              <a:ext uri="{FF2B5EF4-FFF2-40B4-BE49-F238E27FC236}">
                <a16:creationId xmlns:a16="http://schemas.microsoft.com/office/drawing/2014/main" id="{9F26F2DE-D750-4866-B594-8309669A77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1134" y="3620470"/>
            <a:ext cx="2603845" cy="989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512978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8FD4F23-473A-4C82-B045-B3ABC9B68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</a:t>
            </a:r>
            <a:r>
              <a:rPr lang="en-GB" dirty="0" err="1"/>
              <a:t>Tryggi</a:t>
            </a:r>
            <a:r>
              <a:rPr lang="en-GB" dirty="0"/>
              <a:t> Assisted Living Robot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40243A0-4299-4285-8167-3D3F91C183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52900" y="1819275"/>
            <a:ext cx="7429500" cy="4351338"/>
          </a:xfrm>
        </p:spPr>
        <p:txBody>
          <a:bodyPr/>
          <a:lstStyle/>
          <a:p>
            <a:r>
              <a:rPr lang="en-GB" dirty="0"/>
              <a:t>Responds to voice commands</a:t>
            </a:r>
          </a:p>
          <a:p>
            <a:r>
              <a:rPr lang="en-GB" dirty="0"/>
              <a:t>Provide reminders for medications</a:t>
            </a:r>
          </a:p>
          <a:p>
            <a:r>
              <a:rPr lang="en-GB" dirty="0"/>
              <a:t>Collect medical measurements from BLE medical devices</a:t>
            </a:r>
          </a:p>
          <a:p>
            <a:r>
              <a:rPr lang="en-GB" dirty="0"/>
              <a:t>Dials safety alarm calls</a:t>
            </a:r>
          </a:p>
          <a:p>
            <a:r>
              <a:rPr lang="en-GB" dirty="0"/>
              <a:t>Wearable fall detection senor</a:t>
            </a:r>
          </a:p>
        </p:txBody>
      </p:sp>
      <p:pic>
        <p:nvPicPr>
          <p:cNvPr id="6" name="Picture 2" descr="20171208_125509.jpg">
            <a:extLst>
              <a:ext uri="{FF2B5EF4-FFF2-40B4-BE49-F238E27FC236}">
                <a16:creationId xmlns:a16="http://schemas.microsoft.com/office/drawing/2014/main" id="{B4F9C681-C9DC-4800-95E0-65DACD2F8A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819275"/>
            <a:ext cx="2836333" cy="425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555701D-DDF6-4EFB-9D18-82E78567E26B}"/>
              </a:ext>
            </a:extLst>
          </p:cNvPr>
          <p:cNvSpPr txBox="1"/>
          <p:nvPr/>
        </p:nvSpPr>
        <p:spPr>
          <a:xfrm>
            <a:off x="4064717" y="5372100"/>
            <a:ext cx="76058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/>
              <a:t>Developed from scratch in 6 weeks using </a:t>
            </a:r>
            <a:r>
              <a:rPr lang="en-GB" sz="2800" b="1" dirty="0" err="1"/>
              <a:t>ThingML</a:t>
            </a:r>
            <a:endParaRPr lang="en-GB" sz="2800" b="1" dirty="0"/>
          </a:p>
        </p:txBody>
      </p:sp>
      <p:pic>
        <p:nvPicPr>
          <p:cNvPr id="18" name="Picture 2" descr="See original image">
            <a:extLst>
              <a:ext uri="{FF2B5EF4-FFF2-40B4-BE49-F238E27FC236}">
                <a16:creationId xmlns:a16="http://schemas.microsoft.com/office/drawing/2014/main" id="{6CCC506A-B84A-42C9-8DC4-419BDA6B9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6247" y="128365"/>
            <a:ext cx="2603845" cy="989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639396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Cloud 26">
            <a:extLst>
              <a:ext uri="{FF2B5EF4-FFF2-40B4-BE49-F238E27FC236}">
                <a16:creationId xmlns:a16="http://schemas.microsoft.com/office/drawing/2014/main" id="{3BECA7D8-A9F2-4982-8730-111DF1F225D2}"/>
              </a:ext>
            </a:extLst>
          </p:cNvPr>
          <p:cNvSpPr/>
          <p:nvPr/>
        </p:nvSpPr>
        <p:spPr>
          <a:xfrm>
            <a:off x="9321800" y="1321411"/>
            <a:ext cx="2825004" cy="1848516"/>
          </a:xfrm>
          <a:prstGeom prst="clou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8FD4F23-473A-4C82-B045-B3ABC9B68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</a:t>
            </a:r>
            <a:r>
              <a:rPr lang="en-GB" dirty="0" err="1"/>
              <a:t>Tryggi</a:t>
            </a:r>
            <a:r>
              <a:rPr lang="en-GB" dirty="0"/>
              <a:t> Assisted Living Robot</a:t>
            </a:r>
          </a:p>
        </p:txBody>
      </p:sp>
      <p:pic>
        <p:nvPicPr>
          <p:cNvPr id="25602" name="Picture 2" descr="20171204_190326.jpg">
            <a:extLst>
              <a:ext uri="{FF2B5EF4-FFF2-40B4-BE49-F238E27FC236}">
                <a16:creationId xmlns:a16="http://schemas.microsoft.com/office/drawing/2014/main" id="{B190C1B9-2912-4F57-AFED-856F635122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00" t="18333" r="20555" b="5324"/>
          <a:stretch/>
        </p:blipFill>
        <p:spPr bwMode="auto">
          <a:xfrm>
            <a:off x="838200" y="1500188"/>
            <a:ext cx="2702504" cy="4802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Image result for neat novo">
            <a:extLst>
              <a:ext uri="{FF2B5EF4-FFF2-40B4-BE49-F238E27FC236}">
                <a16:creationId xmlns:a16="http://schemas.microsoft.com/office/drawing/2014/main" id="{B6CE6234-3650-43BE-A753-0FAE3E90ED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7876" y="1420528"/>
            <a:ext cx="2115397" cy="193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Image result for raspberry pi 3">
            <a:extLst>
              <a:ext uri="{FF2B5EF4-FFF2-40B4-BE49-F238E27FC236}">
                <a16:creationId xmlns:a16="http://schemas.microsoft.com/office/drawing/2014/main" id="{BE74AFC0-D2BD-47B9-A7C7-F4F03F53CC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0085" y="4786312"/>
            <a:ext cx="1978025" cy="1319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Samsung Galaxy J3 16GB Gull (2017) Mobiltelefon">
            <a:extLst>
              <a:ext uri="{FF2B5EF4-FFF2-40B4-BE49-F238E27FC236}">
                <a16:creationId xmlns:a16="http://schemas.microsoft.com/office/drawing/2014/main" id="{28ADB5D2-7F65-4933-B43C-286BEE6DE1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33" t="7557" r="33333" b="7111"/>
          <a:stretch/>
        </p:blipFill>
        <p:spPr bwMode="auto">
          <a:xfrm>
            <a:off x="5126712" y="4335748"/>
            <a:ext cx="949565" cy="1770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2" descr="Image result for arduino">
            <a:extLst>
              <a:ext uri="{FF2B5EF4-FFF2-40B4-BE49-F238E27FC236}">
                <a16:creationId xmlns:a16="http://schemas.microsoft.com/office/drawing/2014/main" id="{BA8D5A96-ABEC-461A-9E66-685467C707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4871" y="3253111"/>
            <a:ext cx="1271148" cy="905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7E42140-C404-4CF1-AB4B-6F870BBE9FE8}"/>
              </a:ext>
            </a:extLst>
          </p:cNvPr>
          <p:cNvCxnSpPr>
            <a:cxnSpLocks/>
          </p:cNvCxnSpPr>
          <p:nvPr/>
        </p:nvCxnSpPr>
        <p:spPr>
          <a:xfrm>
            <a:off x="6388100" y="3048671"/>
            <a:ext cx="571500" cy="30225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56C58AB-5C39-4321-A154-56A38541021C}"/>
              </a:ext>
            </a:extLst>
          </p:cNvPr>
          <p:cNvCxnSpPr>
            <a:cxnSpLocks/>
          </p:cNvCxnSpPr>
          <p:nvPr/>
        </p:nvCxnSpPr>
        <p:spPr>
          <a:xfrm>
            <a:off x="6115725" y="5116532"/>
            <a:ext cx="1574720" cy="32952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B736426-FD6A-46D3-A04F-AE3E387826AE}"/>
              </a:ext>
            </a:extLst>
          </p:cNvPr>
          <p:cNvCxnSpPr>
            <a:cxnSpLocks/>
          </p:cNvCxnSpPr>
          <p:nvPr/>
        </p:nvCxnSpPr>
        <p:spPr>
          <a:xfrm>
            <a:off x="8077200" y="4335748"/>
            <a:ext cx="550245" cy="75245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5606" name="Picture 6" descr="Image result for javascript logo">
            <a:extLst>
              <a:ext uri="{FF2B5EF4-FFF2-40B4-BE49-F238E27FC236}">
                <a16:creationId xmlns:a16="http://schemas.microsoft.com/office/drawing/2014/main" id="{FD43B6FC-1EB5-4498-8F95-6ED1DB923C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0225" y="6082222"/>
            <a:ext cx="486788" cy="486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Image result for java">
            <a:extLst>
              <a:ext uri="{FF2B5EF4-FFF2-40B4-BE49-F238E27FC236}">
                <a16:creationId xmlns:a16="http://schemas.microsoft.com/office/drawing/2014/main" id="{1882F935-C3D3-4340-A016-8A8B923587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0378" y="2206299"/>
            <a:ext cx="1095596" cy="612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8" descr="Image result for c posix logo">
            <a:extLst>
              <a:ext uri="{FF2B5EF4-FFF2-40B4-BE49-F238E27FC236}">
                <a16:creationId xmlns:a16="http://schemas.microsoft.com/office/drawing/2014/main" id="{D71056EC-DFC6-43E8-93A6-B6EEB11CCA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0095" y="5652420"/>
            <a:ext cx="852835" cy="906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10" descr="Image result for arduino logo">
            <a:extLst>
              <a:ext uri="{FF2B5EF4-FFF2-40B4-BE49-F238E27FC236}">
                <a16:creationId xmlns:a16="http://schemas.microsoft.com/office/drawing/2014/main" id="{0C36439A-A12A-4E45-9267-C839E4F568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0110" y="4335748"/>
            <a:ext cx="765155" cy="520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F48ED18-0BDF-43FB-951B-A9FE9A439FC4}"/>
              </a:ext>
            </a:extLst>
          </p:cNvPr>
          <p:cNvCxnSpPr>
            <a:cxnSpLocks/>
          </p:cNvCxnSpPr>
          <p:nvPr/>
        </p:nvCxnSpPr>
        <p:spPr>
          <a:xfrm flipH="1">
            <a:off x="9466513" y="3244033"/>
            <a:ext cx="720927" cy="154227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E5733343-8637-4B2C-A5FC-16B99B04011E}"/>
              </a:ext>
            </a:extLst>
          </p:cNvPr>
          <p:cNvSpPr txBox="1"/>
          <p:nvPr/>
        </p:nvSpPr>
        <p:spPr>
          <a:xfrm>
            <a:off x="6504522" y="5403478"/>
            <a:ext cx="641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mqtt</a:t>
            </a:r>
            <a:endParaRPr lang="en-GB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7C8E128-02EB-4078-8CFF-AA4F9CE56496}"/>
              </a:ext>
            </a:extLst>
          </p:cNvPr>
          <p:cNvSpPr txBox="1"/>
          <p:nvPr/>
        </p:nvSpPr>
        <p:spPr>
          <a:xfrm>
            <a:off x="9866711" y="3842614"/>
            <a:ext cx="641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mqtt</a:t>
            </a:r>
            <a:endParaRPr lang="en-GB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505A6D2-AA0D-40B9-909C-865629F536D8}"/>
              </a:ext>
            </a:extLst>
          </p:cNvPr>
          <p:cNvSpPr txBox="1"/>
          <p:nvPr/>
        </p:nvSpPr>
        <p:spPr>
          <a:xfrm>
            <a:off x="8254808" y="4287953"/>
            <a:ext cx="686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serial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347CF61-55C2-4481-8E9F-AF5340E020D1}"/>
              </a:ext>
            </a:extLst>
          </p:cNvPr>
          <p:cNvSpPr txBox="1"/>
          <p:nvPr/>
        </p:nvSpPr>
        <p:spPr>
          <a:xfrm>
            <a:off x="6482048" y="2715938"/>
            <a:ext cx="679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gpios</a:t>
            </a:r>
            <a:endParaRPr lang="en-GB" dirty="0"/>
          </a:p>
        </p:txBody>
      </p:sp>
      <p:pic>
        <p:nvPicPr>
          <p:cNvPr id="35" name="Shape 295">
            <a:extLst>
              <a:ext uri="{FF2B5EF4-FFF2-40B4-BE49-F238E27FC236}">
                <a16:creationId xmlns:a16="http://schemas.microsoft.com/office/drawing/2014/main" id="{525D8D22-C026-4D0B-9E79-9C80F9EFCFB3}"/>
              </a:ext>
            </a:extLst>
          </p:cNvPr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9933832" y="1577088"/>
            <a:ext cx="943720" cy="94372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99C7931-A708-4898-88F0-A1F8854C7E71}"/>
              </a:ext>
            </a:extLst>
          </p:cNvPr>
          <p:cNvCxnSpPr>
            <a:cxnSpLocks/>
          </p:cNvCxnSpPr>
          <p:nvPr/>
        </p:nvCxnSpPr>
        <p:spPr>
          <a:xfrm flipH="1">
            <a:off x="7739636" y="2356461"/>
            <a:ext cx="133568" cy="75080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5608" name="Picture 8" descr="Image result for neopixel">
            <a:extLst>
              <a:ext uri="{FF2B5EF4-FFF2-40B4-BE49-F238E27FC236}">
                <a16:creationId xmlns:a16="http://schemas.microsoft.com/office/drawing/2014/main" id="{9BAA2246-1FAF-42FE-B985-6DB8EEC3D1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0011" y="1420528"/>
            <a:ext cx="928688" cy="928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E925903A-1ADE-49EB-9BF7-283275751FD2}"/>
              </a:ext>
            </a:extLst>
          </p:cNvPr>
          <p:cNvSpPr txBox="1"/>
          <p:nvPr/>
        </p:nvSpPr>
        <p:spPr>
          <a:xfrm>
            <a:off x="7815031" y="2570087"/>
            <a:ext cx="782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1-wire</a:t>
            </a:r>
          </a:p>
        </p:txBody>
      </p:sp>
    </p:spTree>
    <p:extLst>
      <p:ext uri="{BB962C8B-B14F-4D97-AF65-F5344CB8AC3E}">
        <p14:creationId xmlns:p14="http://schemas.microsoft.com/office/powerpoint/2010/main" val="182613044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64F15-BC70-4652-9369-D5ACCD865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Lisa’s Smart house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A79F0DB-7D0B-4753-A651-A07810258C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Experimentation in a real house</a:t>
            </a:r>
          </a:p>
          <a:p>
            <a:pPr lvl="1"/>
            <a:r>
              <a:rPr lang="en-GB" dirty="0"/>
              <a:t>Over 50 smart bulbs</a:t>
            </a:r>
          </a:p>
          <a:p>
            <a:pPr lvl="1"/>
            <a:r>
              <a:rPr lang="en-GB" dirty="0"/>
              <a:t>Over 25 </a:t>
            </a:r>
            <a:r>
              <a:rPr lang="en-GB" dirty="0" err="1"/>
              <a:t>ZWave</a:t>
            </a:r>
            <a:r>
              <a:rPr lang="en-GB" dirty="0"/>
              <a:t> device</a:t>
            </a:r>
          </a:p>
          <a:p>
            <a:pPr lvl="1"/>
            <a:r>
              <a:rPr lang="en-GB" dirty="0"/>
              <a:t>Bluetooth devices</a:t>
            </a:r>
          </a:p>
          <a:p>
            <a:pPr lvl="1"/>
            <a:r>
              <a:rPr lang="en-GB" dirty="0"/>
              <a:t>Voice Assistant</a:t>
            </a:r>
          </a:p>
          <a:p>
            <a:pPr lvl="1"/>
            <a:r>
              <a:rPr lang="en-GB" dirty="0"/>
              <a:t>Electronic Door Lock</a:t>
            </a:r>
          </a:p>
          <a:p>
            <a:pPr lvl="1"/>
            <a:r>
              <a:rPr lang="en-GB" dirty="0"/>
              <a:t>Safety Alarm</a:t>
            </a:r>
          </a:p>
          <a:p>
            <a:r>
              <a:rPr lang="en-GB" dirty="0"/>
              <a:t>Integration fully implemented in </a:t>
            </a:r>
            <a:r>
              <a:rPr lang="en-GB" dirty="0" err="1"/>
              <a:t>ThingML</a:t>
            </a:r>
            <a:endParaRPr lang="en-GB" dirty="0"/>
          </a:p>
          <a:p>
            <a:pPr lvl="1"/>
            <a:r>
              <a:rPr lang="en-GB" dirty="0"/>
              <a:t>MQTT for </a:t>
            </a:r>
            <a:r>
              <a:rPr lang="en-GB" dirty="0" err="1"/>
              <a:t>comunications</a:t>
            </a:r>
            <a:endParaRPr lang="en-GB" dirty="0"/>
          </a:p>
        </p:txBody>
      </p:sp>
      <p:pic>
        <p:nvPicPr>
          <p:cNvPr id="27650" name="Picture 2" descr="Lisa (89) digger roboter">
            <a:extLst>
              <a:ext uri="{FF2B5EF4-FFF2-40B4-BE49-F238E27FC236}">
                <a16:creationId xmlns:a16="http://schemas.microsoft.com/office/drawing/2014/main" id="{6BD3935B-0494-45FE-82B0-2F15010AD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995695"/>
            <a:ext cx="4904910" cy="2873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A61B4E0-466D-4DA4-9E00-7D7587C5DCAB}"/>
              </a:ext>
            </a:extLst>
          </p:cNvPr>
          <p:cNvSpPr/>
          <p:nvPr/>
        </p:nvSpPr>
        <p:spPr>
          <a:xfrm>
            <a:off x="5182364" y="3939253"/>
            <a:ext cx="652204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>
                <a:hlinkClick r:id="rId3"/>
              </a:rPr>
              <a:t>https://www.youtube.com/watch?v=KJdG0BlHXc8</a:t>
            </a:r>
            <a:r>
              <a:rPr lang="en-GB" sz="2400" dirty="0"/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2D68D8-1869-40FE-95CA-86B2F61CBEA3}"/>
              </a:ext>
            </a:extLst>
          </p:cNvPr>
          <p:cNvSpPr txBox="1"/>
          <p:nvPr/>
        </p:nvSpPr>
        <p:spPr>
          <a:xfrm>
            <a:off x="1892301" y="5768423"/>
            <a:ext cx="1051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/>
              <a:t>Deployed for 1 week and used for filming a series of commercials</a:t>
            </a:r>
          </a:p>
        </p:txBody>
      </p:sp>
      <p:pic>
        <p:nvPicPr>
          <p:cNvPr id="10" name="Picture 2" descr="See original image">
            <a:extLst>
              <a:ext uri="{FF2B5EF4-FFF2-40B4-BE49-F238E27FC236}">
                <a16:creationId xmlns:a16="http://schemas.microsoft.com/office/drawing/2014/main" id="{87B7292E-78A4-4EAC-ADDF-13B20ED53D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0169" y="4284766"/>
            <a:ext cx="2603845" cy="989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380807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95E866-A7D5-47CF-8DB9-0BA9DCADC3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Soap transport gateway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29CC62-B5AE-48B8-AD60-B18278E985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Bluetooth sensors in large bag of soap</a:t>
            </a:r>
          </a:p>
          <a:p>
            <a:pPr lvl="1"/>
            <a:r>
              <a:rPr lang="en-GB" dirty="0"/>
              <a:t>Temperature, humidity, pressure, vibrations</a:t>
            </a:r>
          </a:p>
          <a:p>
            <a:r>
              <a:rPr lang="en-GB" dirty="0"/>
              <a:t>4G gateways with GPS trackers to follow the soap</a:t>
            </a:r>
          </a:p>
          <a:p>
            <a:pPr lvl="1"/>
            <a:r>
              <a:rPr lang="en-GB" dirty="0"/>
              <a:t>In the factory</a:t>
            </a:r>
          </a:p>
          <a:p>
            <a:pPr lvl="1"/>
            <a:r>
              <a:rPr lang="en-GB" dirty="0"/>
              <a:t>In the trucks</a:t>
            </a:r>
          </a:p>
          <a:p>
            <a:r>
              <a:rPr lang="en-GB" dirty="0"/>
              <a:t>Detect under which condition the product is transported</a:t>
            </a:r>
          </a:p>
          <a:p>
            <a:pPr lvl="1"/>
            <a:r>
              <a:rPr lang="en-GB" dirty="0"/>
              <a:t>Understand why it sometimes forms a block</a:t>
            </a:r>
          </a:p>
        </p:txBody>
      </p:sp>
      <p:pic>
        <p:nvPicPr>
          <p:cNvPr id="4" name="Picture 2" descr="See original image">
            <a:extLst>
              <a:ext uri="{FF2B5EF4-FFF2-40B4-BE49-F238E27FC236}">
                <a16:creationId xmlns:a16="http://schemas.microsoft.com/office/drawing/2014/main" id="{73DB0515-AE1C-4328-B5D1-A54F0EA7BF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6247" y="128365"/>
            <a:ext cx="2603845" cy="989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Image result for productive 4.0 project">
            <a:extLst>
              <a:ext uri="{FF2B5EF4-FFF2-40B4-BE49-F238E27FC236}">
                <a16:creationId xmlns:a16="http://schemas.microsoft.com/office/drawing/2014/main" id="{4AAC8D70-B549-4EF2-B3F2-77D9464D96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7823" y="5930578"/>
            <a:ext cx="2778608" cy="492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547854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762FA8-976C-4723-A406-37CE989A0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flower as an air quality gateway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D61A26-5A82-4B16-9EB7-51674E2995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Collect measurement from sensors</a:t>
            </a:r>
          </a:p>
          <a:p>
            <a:pPr lvl="1"/>
            <a:r>
              <a:rPr lang="en-GB" dirty="0"/>
              <a:t>Onboard (light, temperature, humidity, particles)</a:t>
            </a:r>
          </a:p>
          <a:p>
            <a:pPr lvl="1"/>
            <a:r>
              <a:rPr lang="en-GB" dirty="0"/>
              <a:t>Remote BLE sensors</a:t>
            </a:r>
          </a:p>
          <a:p>
            <a:pPr marL="457200" lvl="1" indent="0">
              <a:buNone/>
            </a:pPr>
            <a:endParaRPr lang="en-GB" dirty="0"/>
          </a:p>
          <a:p>
            <a:r>
              <a:rPr lang="en-GB" dirty="0"/>
              <a:t>Visual feedback</a:t>
            </a:r>
          </a:p>
          <a:p>
            <a:pPr lvl="1"/>
            <a:r>
              <a:rPr lang="en-GB" dirty="0"/>
              <a:t>Open/Close petals</a:t>
            </a:r>
          </a:p>
          <a:p>
            <a:pPr lvl="1"/>
            <a:r>
              <a:rPr lang="en-GB" dirty="0"/>
              <a:t>Change colour</a:t>
            </a:r>
          </a:p>
          <a:p>
            <a:pPr marL="457200" lvl="1" indent="0">
              <a:buNone/>
            </a:pPr>
            <a:endParaRPr lang="en-GB" dirty="0"/>
          </a:p>
          <a:p>
            <a:r>
              <a:rPr lang="en-GB" dirty="0"/>
              <a:t>Full remote / DevOps management</a:t>
            </a:r>
          </a:p>
          <a:p>
            <a:pPr lvl="1"/>
            <a:r>
              <a:rPr lang="en-GB" dirty="0"/>
              <a:t>Remote monitoring of components</a:t>
            </a:r>
          </a:p>
          <a:p>
            <a:pPr lvl="1"/>
            <a:r>
              <a:rPr lang="en-GB" dirty="0"/>
              <a:t>Secure deployment of updates </a:t>
            </a:r>
          </a:p>
          <a:p>
            <a:pPr lvl="2"/>
            <a:r>
              <a:rPr lang="en-GB" dirty="0"/>
              <a:t>on gateway and microcontroller</a:t>
            </a:r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657311-DC5A-4A55-95BD-E385B073ED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6908" y="1960562"/>
            <a:ext cx="3105592" cy="4351338"/>
          </a:xfrm>
          <a:prstGeom prst="rect">
            <a:avLst/>
          </a:prstGeom>
        </p:spPr>
      </p:pic>
      <p:pic>
        <p:nvPicPr>
          <p:cNvPr id="5" name="Picture 2" descr="See original image">
            <a:extLst>
              <a:ext uri="{FF2B5EF4-FFF2-40B4-BE49-F238E27FC236}">
                <a16:creationId xmlns:a16="http://schemas.microsoft.com/office/drawing/2014/main" id="{A05EED6C-CF16-4F3C-80A3-65FA53D52F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0863" y="186419"/>
            <a:ext cx="2603845" cy="989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Image result for enact eu project">
            <a:extLst>
              <a:ext uri="{FF2B5EF4-FFF2-40B4-BE49-F238E27FC236}">
                <a16:creationId xmlns:a16="http://schemas.microsoft.com/office/drawing/2014/main" id="{BC86B91B-2E62-46B5-8F28-9AEB876C83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3908" y="3235539"/>
            <a:ext cx="2381250" cy="128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457991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D59742-9D2C-40E3-AB32-77BBEBAC2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Remote patient monitoring</a:t>
            </a:r>
          </a:p>
        </p:txBody>
      </p:sp>
      <p:pic>
        <p:nvPicPr>
          <p:cNvPr id="6" name="image7.png">
            <a:extLst>
              <a:ext uri="{FF2B5EF4-FFF2-40B4-BE49-F238E27FC236}">
                <a16:creationId xmlns:a16="http://schemas.microsoft.com/office/drawing/2014/main" id="{68ACF7F6-C4C4-45B4-8D85-9BBEEA10DDFA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2552065" y="1441228"/>
            <a:ext cx="8801735" cy="5416772"/>
          </a:xfrm>
          <a:prstGeom prst="rect">
            <a:avLst/>
          </a:prstGeom>
          <a:ln/>
        </p:spPr>
      </p:pic>
      <p:pic>
        <p:nvPicPr>
          <p:cNvPr id="7" name="Picture 2" descr="See original image">
            <a:extLst>
              <a:ext uri="{FF2B5EF4-FFF2-40B4-BE49-F238E27FC236}">
                <a16:creationId xmlns:a16="http://schemas.microsoft.com/office/drawing/2014/main" id="{0E91BFFC-11C3-490E-B8FC-E384F415CD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6247" y="128365"/>
            <a:ext cx="2603845" cy="989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1E91D9D-32A3-4A0A-9644-89DB8EB37F8A}"/>
              </a:ext>
            </a:extLst>
          </p:cNvPr>
          <p:cNvSpPr txBox="1"/>
          <p:nvPr/>
        </p:nvSpPr>
        <p:spPr>
          <a:xfrm>
            <a:off x="5562601" y="6231265"/>
            <a:ext cx="23367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/>
              <a:t>In Production</a:t>
            </a:r>
          </a:p>
        </p:txBody>
      </p:sp>
    </p:spTree>
    <p:extLst>
      <p:ext uri="{BB962C8B-B14F-4D97-AF65-F5344CB8AC3E}">
        <p14:creationId xmlns:p14="http://schemas.microsoft.com/office/powerpoint/2010/main" val="161690306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C88EFDC-3769-4203-BDF4-43719E632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Summary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1EAE60F-C238-4BC8-A379-1029042EF7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What is next?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6AD4D62-817D-4731-8F89-EFABFA4472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686" y="2631501"/>
            <a:ext cx="5062927" cy="1009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33329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Some identified research challenges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Mixed-criticality</a:t>
            </a:r>
          </a:p>
          <a:p>
            <a:r>
              <a:rPr lang="en-GB" dirty="0"/>
              <a:t>Certification</a:t>
            </a:r>
          </a:p>
          <a:p>
            <a:r>
              <a:rPr lang="en-GB" dirty="0"/>
              <a:t>Cyber-Security</a:t>
            </a:r>
          </a:p>
          <a:p>
            <a:r>
              <a:rPr lang="en-GB" dirty="0"/>
              <a:t>Privacy</a:t>
            </a:r>
          </a:p>
          <a:p>
            <a:r>
              <a:rPr lang="en-GB" dirty="0"/>
              <a:t>Testing and Validation</a:t>
            </a:r>
          </a:p>
          <a:p>
            <a:r>
              <a:rPr lang="en-GB" dirty="0"/>
              <a:t>Predictable runtime adaptation</a:t>
            </a:r>
          </a:p>
          <a:p>
            <a:pPr marL="0" indent="0">
              <a:buNone/>
            </a:pPr>
            <a:r>
              <a:rPr lang="en-GB" b="1" dirty="0"/>
              <a:t>=&gt; Software engineering and Models 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59CE4-7A21-4F29-9D67-86BFEEB95CEF}" type="slidenum">
              <a:rPr lang="en-GB" smtClean="0"/>
              <a:t>88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4999764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Thanks for your attention!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16324" y="2213261"/>
            <a:ext cx="8731076" cy="205826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3800" b="1" dirty="0"/>
              <a:t>Questions 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59CE4-7A21-4F29-9D67-86BFEEB95CEF}" type="slidenum">
              <a:rPr lang="en-GB" smtClean="0"/>
              <a:t>89</a:t>
            </a:fld>
            <a:endParaRPr lang="en-GB"/>
          </a:p>
        </p:txBody>
      </p:sp>
      <p:pic>
        <p:nvPicPr>
          <p:cNvPr id="6" name="Picture 2" descr="https://assets-cdn.github.com/images/modules/logos_page/Octoca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5102" y="5044366"/>
            <a:ext cx="1311397" cy="1090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67C499F-57FC-4F4B-B206-51E6BED3139A}"/>
              </a:ext>
            </a:extLst>
          </p:cNvPr>
          <p:cNvSpPr/>
          <p:nvPr/>
        </p:nvSpPr>
        <p:spPr>
          <a:xfrm>
            <a:off x="4411262" y="5266251"/>
            <a:ext cx="724890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600" dirty="0">
                <a:hlinkClick r:id="rId3"/>
              </a:rPr>
              <a:t>https://github.com/TelluIoT/ThingML</a:t>
            </a:r>
            <a:r>
              <a:rPr lang="en-GB" sz="3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076160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E8ECFF-7549-44D2-A4FA-5FB723BB60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Clr>
                <a:srgbClr val="FF6600"/>
              </a:buCl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nb-NO" sz="2400" dirty="0"/>
              <a:t>A Language to model distributed reactive systems</a:t>
            </a:r>
          </a:p>
          <a:p>
            <a:pPr lvl="1">
              <a:buClr>
                <a:srgbClr val="003366"/>
              </a:buClr>
              <a:buSzPct val="9000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nb-NO" sz="2000" dirty="0"/>
              <a:t>IoT systems, embedded systems, sensor networks, ...</a:t>
            </a:r>
          </a:p>
          <a:p>
            <a:pPr lvl="1">
              <a:buClr>
                <a:srgbClr val="003366"/>
              </a:buClr>
              <a:buSzPct val="9000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nb-NO" sz="2000" dirty="0"/>
              <a:t>Originally developed by SINTEF and transferred to </a:t>
            </a:r>
            <a:r>
              <a:rPr lang="en-US" altLang="nb-NO" sz="2000" dirty="0" err="1"/>
              <a:t>Tellu</a:t>
            </a:r>
            <a:r>
              <a:rPr lang="en-US" altLang="nb-NO" sz="2000" dirty="0"/>
              <a:t> in 2017</a:t>
            </a:r>
          </a:p>
          <a:p>
            <a:pPr lvl="1">
              <a:buClr>
                <a:srgbClr val="003366"/>
              </a:buClr>
              <a:buSzPct val="9000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nb-NO" sz="2000" dirty="0"/>
              <a:t>Remains fully open-source (</a:t>
            </a:r>
            <a:r>
              <a:rPr lang="en-US" altLang="nb-NO" sz="2000" dirty="0">
                <a:hlinkClick r:id="rId2"/>
              </a:rPr>
              <a:t>https://github.com/TelluIoT/ThingML</a:t>
            </a:r>
            <a:r>
              <a:rPr lang="en-US" altLang="nb-NO" sz="2000" dirty="0"/>
              <a:t> )</a:t>
            </a:r>
            <a:br>
              <a:rPr lang="en-US" altLang="nb-NO" sz="2000" dirty="0"/>
            </a:br>
            <a:endParaRPr lang="en-US" altLang="nb-NO" sz="2000" dirty="0"/>
          </a:p>
          <a:p>
            <a:pPr>
              <a:buClr>
                <a:srgbClr val="FF6600"/>
              </a:buCl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nb-NO" sz="2400" dirty="0"/>
              <a:t>Components, State machines, asynchronous messaging and action language</a:t>
            </a:r>
          </a:p>
          <a:p>
            <a:pPr lvl="1">
              <a:buClr>
                <a:srgbClr val="003366"/>
              </a:buClr>
              <a:buSzPct val="9000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nb-NO" sz="2000" dirty="0"/>
              <a:t>« Main stream » Software Modelling (based on UML concepts)</a:t>
            </a:r>
            <a:br>
              <a:rPr lang="en-US" altLang="nb-NO" sz="2000" dirty="0"/>
            </a:br>
            <a:endParaRPr lang="en-US" altLang="nb-NO" sz="2000" dirty="0"/>
          </a:p>
          <a:p>
            <a:pPr>
              <a:buClr>
                <a:srgbClr val="FF6600"/>
              </a:buCl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nb-NO" sz="2400" dirty="0"/>
              <a:t>Contribution of </a:t>
            </a:r>
            <a:r>
              <a:rPr lang="en-US" altLang="nb-NO" sz="2400" dirty="0" err="1"/>
              <a:t>ThingML</a:t>
            </a:r>
            <a:endParaRPr lang="en-US" altLang="nb-NO" sz="2400" dirty="0"/>
          </a:p>
          <a:p>
            <a:pPr lvl="1">
              <a:buClr>
                <a:srgbClr val="003366"/>
              </a:buClr>
              <a:buSzPct val="9000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nb-NO" sz="2000" dirty="0"/>
              <a:t>« Complete » action language to fully generate target code</a:t>
            </a:r>
          </a:p>
          <a:p>
            <a:pPr lvl="1">
              <a:buClr>
                <a:srgbClr val="003366"/>
              </a:buClr>
              <a:buSzPct val="9000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nb-NO" sz="2000" dirty="0"/>
              <a:t>A set of "equivalent" code generators for different platforms</a:t>
            </a:r>
          </a:p>
          <a:p>
            <a:pPr lvl="1">
              <a:buClr>
                <a:srgbClr val="003366"/>
              </a:buClr>
              <a:buSzPct val="9000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nb-NO" sz="2000" dirty="0"/>
              <a:t>Wide coverage of target platforms (microcontrollers to servers)</a:t>
            </a:r>
          </a:p>
          <a:p>
            <a:pPr lvl="1">
              <a:buClr>
                <a:srgbClr val="003366"/>
              </a:buClr>
              <a:buSzPct val="9000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nb-NO" sz="2000" dirty="0"/>
              <a:t>Easy to extend to support legacy / proprietary components</a:t>
            </a:r>
            <a:endParaRPr lang="en-US" altLang="nb-NO" sz="2200" dirty="0"/>
          </a:p>
          <a:p>
            <a:endParaRPr lang="en-GB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D117AF2-C083-48AB-8473-BC4FF8C7C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What Is                                      ?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2A417D6-B1D7-48D5-ACC3-BA0C19A9C7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2473" y="523301"/>
            <a:ext cx="5062927" cy="1009210"/>
          </a:xfrm>
          <a:prstGeom prst="rect">
            <a:avLst/>
          </a:prstGeom>
        </p:spPr>
      </p:pic>
      <p:pic>
        <p:nvPicPr>
          <p:cNvPr id="10" name="Picture 2" descr="Image result for open source">
            <a:extLst>
              <a:ext uri="{FF2B5EF4-FFF2-40B4-BE49-F238E27FC236}">
                <a16:creationId xmlns:a16="http://schemas.microsoft.com/office/drawing/2014/main" id="{16A736FE-962D-406A-9032-F40FBA1C91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5725" y="853061"/>
            <a:ext cx="2378075" cy="135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Image result for Iot">
            <a:extLst>
              <a:ext uri="{FF2B5EF4-FFF2-40B4-BE49-F238E27FC236}">
                <a16:creationId xmlns:a16="http://schemas.microsoft.com/office/drawing/2014/main" id="{19EC89B5-0A21-44DA-BE91-11A3B947A8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5725" y="4878289"/>
            <a:ext cx="2378075" cy="1722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https://assets-cdn.github.com/images/modules/logos_page/Octocat.png">
            <a:extLst>
              <a:ext uri="{FF2B5EF4-FFF2-40B4-BE49-F238E27FC236}">
                <a16:creationId xmlns:a16="http://schemas.microsoft.com/office/drawing/2014/main" id="{5AC4D49E-D370-4AF9-B414-CA1C8610D1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7365" y="308011"/>
            <a:ext cx="1311397" cy="1090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465455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64B5A53F-B1B7-4DF3-941A-CBB64AC68359}" type="slidenum">
              <a:rPr lang="en-US" altLang="en-US" smtClean="0"/>
              <a:pPr/>
              <a:t>90</a:t>
            </a:fld>
            <a:endParaRPr lang="en-US" alt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881158" y="274638"/>
            <a:ext cx="8429684" cy="1143000"/>
          </a:xfrm>
        </p:spPr>
        <p:txBody>
          <a:bodyPr>
            <a:normAutofit/>
          </a:bodyPr>
          <a:lstStyle/>
          <a:p>
            <a:r>
              <a:rPr lang="en-GB" sz="4000" dirty="0"/>
              <a:t>Arduino Programming with </a:t>
            </a:r>
            <a:r>
              <a:rPr lang="en-GB" sz="4000" b="1" dirty="0" err="1"/>
              <a:t>ThingML</a:t>
            </a:r>
            <a:endParaRPr lang="en-GB" sz="4000" b="1" dirty="0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552" y="1484784"/>
            <a:ext cx="3715532" cy="4471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0016" y="1340768"/>
            <a:ext cx="3992798" cy="4409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3249961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GB" sz="4000" dirty="0"/>
              <a:t>Hello World !</a:t>
            </a:r>
            <a:endParaRPr lang="en-GB" sz="40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64B5A53F-B1B7-4DF3-941A-CBB64AC68359}" type="slidenum">
              <a:rPr lang="en-US" altLang="en-US" smtClean="0"/>
              <a:pPr/>
              <a:t>91</a:t>
            </a:fld>
            <a:endParaRPr lang="en-US" altLang="en-US"/>
          </a:p>
        </p:txBody>
      </p:sp>
      <p:pic>
        <p:nvPicPr>
          <p:cNvPr id="4098" name="Picture 2" descr="C:\home\eclipse-workspaces\ThingML-User\ThingMLDemo\1_HelloWorld\HelloApp\docs\HelloWorld_HelloWorl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9498" y="2420888"/>
            <a:ext cx="3478696" cy="3528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2901" y="1417638"/>
            <a:ext cx="3600400" cy="4220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 descr="C:\home\eclipse-workspaces\ThingML-User\ThingMLDemo\1_HelloWorld\HelloApp\docs\HelloApp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2025" y="1196752"/>
            <a:ext cx="2282269" cy="172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/>
          <p:cNvCxnSpPr>
            <a:stCxn id="2" idx="2"/>
          </p:cNvCxnSpPr>
          <p:nvPr/>
        </p:nvCxnSpPr>
        <p:spPr>
          <a:xfrm>
            <a:off x="6096000" y="1417638"/>
            <a:ext cx="0" cy="4675658"/>
          </a:xfrm>
          <a:prstGeom prst="line">
            <a:avLst/>
          </a:prstGeom>
          <a:ln w="762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605025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64B5A53F-B1B7-4DF3-941A-CBB64AC68359}" type="slidenum">
              <a:rPr lang="en-US" altLang="en-US" smtClean="0"/>
              <a:pPr/>
              <a:t>92</a:t>
            </a:fld>
            <a:endParaRPr lang="en-US" alt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881158" y="274638"/>
            <a:ext cx="8429684" cy="1143000"/>
          </a:xfrm>
        </p:spPr>
        <p:txBody>
          <a:bodyPr>
            <a:normAutofit/>
          </a:bodyPr>
          <a:lstStyle/>
          <a:p>
            <a:pPr algn="ctr"/>
            <a:r>
              <a:rPr lang="en-GB" sz="4000" dirty="0"/>
              <a:t>Simple LED Blink</a:t>
            </a:r>
            <a:endParaRPr lang="en-GB" sz="4000" b="1" dirty="0"/>
          </a:p>
        </p:txBody>
      </p:sp>
      <p:pic>
        <p:nvPicPr>
          <p:cNvPr id="5122" name="Picture 2" descr="C:\home\eclipse-workspaces\ThingML-User\ThingMLDemo\2_Blink\Blink1App\docs\Blink1_Blink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7376" y="1607468"/>
            <a:ext cx="2775198" cy="4467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3952" y="1175902"/>
            <a:ext cx="2113424" cy="2665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9134" y="1951856"/>
            <a:ext cx="3409735" cy="32158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991304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64B5A53F-B1B7-4DF3-941A-CBB64AC68359}" type="slidenum">
              <a:rPr lang="en-US" altLang="en-US" smtClean="0"/>
              <a:pPr/>
              <a:t>93</a:t>
            </a:fld>
            <a:endParaRPr lang="en-US" alt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881158" y="274638"/>
            <a:ext cx="8429684" cy="1143000"/>
          </a:xfrm>
        </p:spPr>
        <p:txBody>
          <a:bodyPr>
            <a:normAutofit/>
          </a:bodyPr>
          <a:lstStyle/>
          <a:p>
            <a:pPr algn="ctr"/>
            <a:r>
              <a:rPr lang="en-GB" sz="4000" dirty="0"/>
              <a:t>More Realistic LED Blink</a:t>
            </a:r>
            <a:endParaRPr lang="en-GB" sz="4000" b="1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3116" y="1161967"/>
            <a:ext cx="2113424" cy="2665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5844" y="1394340"/>
            <a:ext cx="4327273" cy="46805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8" name="Straight Connector 7"/>
          <p:cNvCxnSpPr/>
          <p:nvPr/>
        </p:nvCxnSpPr>
        <p:spPr>
          <a:xfrm>
            <a:off x="6096000" y="1417638"/>
            <a:ext cx="0" cy="4675658"/>
          </a:xfrm>
          <a:prstGeom prst="line">
            <a:avLst/>
          </a:prstGeom>
          <a:ln w="762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5122" name="Picture 2" descr="C:\home\eclipse-workspaces\ThingML-User\ThingMLDemo\2_Blink\Blink1App\docs\Blink1_Blink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0176" y="1614097"/>
            <a:ext cx="2775198" cy="4467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024273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F46744-29D2-4ECD-B567-A7305811C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3E5F89-34A6-4B32-9EC2-14D6BE118B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7504" y="1735911"/>
            <a:ext cx="6940978" cy="4756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71507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Tellu </a:t>
            </a:r>
            <a:r>
              <a:rPr lang="en-GB" dirty="0" err="1"/>
              <a:t>Safe@Home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59CE4-7A21-4F29-9D67-86BFEEB95CEF}" type="slidenum">
              <a:rPr lang="en-GB" smtClean="0"/>
              <a:t>95</a:t>
            </a:fld>
            <a:endParaRPr lang="en-GB" dirty="0"/>
          </a:p>
        </p:txBody>
      </p:sp>
      <p:pic>
        <p:nvPicPr>
          <p:cNvPr id="5" name="picture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3288" y="1632794"/>
            <a:ext cx="8147248" cy="4820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83201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Sessions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59CE4-7A21-4F29-9D67-86BFEEB95CEF}" type="slidenum">
              <a:rPr lang="en-GB" smtClean="0"/>
              <a:t>96</a:t>
            </a:fld>
            <a:endParaRPr lang="en-GB" dirty="0"/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5033" y="1484784"/>
            <a:ext cx="3766443" cy="3168352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4681" y="2708920"/>
            <a:ext cx="5530987" cy="3648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40329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116632"/>
            <a:ext cx="8229600" cy="1143000"/>
          </a:xfrm>
        </p:spPr>
        <p:txBody>
          <a:bodyPr/>
          <a:lstStyle/>
          <a:p>
            <a:r>
              <a:rPr lang="nb-NO" dirty="0"/>
              <a:t>(</a:t>
            </a:r>
            <a:r>
              <a:rPr lang="nb-NO" dirty="0" err="1"/>
              <a:t>Complex</a:t>
            </a:r>
            <a:r>
              <a:rPr lang="nb-NO" dirty="0"/>
              <a:t>) </a:t>
            </a:r>
            <a:r>
              <a:rPr lang="nb-NO" dirty="0" err="1"/>
              <a:t>Event</a:t>
            </a:r>
            <a:r>
              <a:rPr lang="nb-NO" dirty="0"/>
              <a:t> Processing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59CE4-7A21-4F29-9D67-86BFEEB95CEF}" type="slidenum">
              <a:rPr lang="en-GB" smtClean="0"/>
              <a:t>97</a:t>
            </a:fld>
            <a:endParaRPr lang="en-GB" dirty="0"/>
          </a:p>
        </p:txBody>
      </p:sp>
      <p:sp>
        <p:nvSpPr>
          <p:cNvPr id="5" name="Right Arrow 4"/>
          <p:cNvSpPr/>
          <p:nvPr/>
        </p:nvSpPr>
        <p:spPr>
          <a:xfrm rot="16200000">
            <a:off x="4176932" y="2863392"/>
            <a:ext cx="4104456" cy="730792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6" name="Freeform 5"/>
          <p:cNvSpPr/>
          <p:nvPr/>
        </p:nvSpPr>
        <p:spPr>
          <a:xfrm>
            <a:off x="3685485" y="1019895"/>
            <a:ext cx="2146195" cy="4813824"/>
          </a:xfrm>
          <a:custGeom>
            <a:avLst/>
            <a:gdLst>
              <a:gd name="connsiteX0" fmla="*/ 0 w 2146195"/>
              <a:gd name="connsiteY0" fmla="*/ 4813824 h 4813824"/>
              <a:gd name="connsiteX1" fmla="*/ 967299 w 2146195"/>
              <a:gd name="connsiteY1" fmla="*/ 4065679 h 4813824"/>
              <a:gd name="connsiteX2" fmla="*/ 1791015 w 2146195"/>
              <a:gd name="connsiteY2" fmla="*/ 2939682 h 4813824"/>
              <a:gd name="connsiteX3" fmla="*/ 2047953 w 2146195"/>
              <a:gd name="connsiteY3" fmla="*/ 1866585 h 4813824"/>
              <a:gd name="connsiteX4" fmla="*/ 2146195 w 2146195"/>
              <a:gd name="connsiteY4" fmla="*/ 0 h 4813824"/>
              <a:gd name="connsiteX5" fmla="*/ 2146195 w 2146195"/>
              <a:gd name="connsiteY5" fmla="*/ 0 h 4813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46195" h="4813824">
                <a:moveTo>
                  <a:pt x="0" y="4813824"/>
                </a:moveTo>
                <a:cubicBezTo>
                  <a:pt x="334398" y="4595930"/>
                  <a:pt x="668797" y="4378036"/>
                  <a:pt x="967299" y="4065679"/>
                </a:cubicBezTo>
                <a:cubicBezTo>
                  <a:pt x="1265801" y="3753322"/>
                  <a:pt x="1610906" y="3306198"/>
                  <a:pt x="1791015" y="2939682"/>
                </a:cubicBezTo>
                <a:cubicBezTo>
                  <a:pt x="1971124" y="2573166"/>
                  <a:pt x="1988756" y="2356532"/>
                  <a:pt x="2047953" y="1866585"/>
                </a:cubicBezTo>
                <a:cubicBezTo>
                  <a:pt x="2107150" y="1376638"/>
                  <a:pt x="2146195" y="0"/>
                  <a:pt x="2146195" y="0"/>
                </a:cubicBezTo>
                <a:lnTo>
                  <a:pt x="2146195" y="0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7" name="Freeform 6"/>
          <p:cNvSpPr/>
          <p:nvPr/>
        </p:nvSpPr>
        <p:spPr>
          <a:xfrm flipH="1">
            <a:off x="6642545" y="1052025"/>
            <a:ext cx="2088232" cy="4813824"/>
          </a:xfrm>
          <a:custGeom>
            <a:avLst/>
            <a:gdLst>
              <a:gd name="connsiteX0" fmla="*/ 0 w 2146195"/>
              <a:gd name="connsiteY0" fmla="*/ 4813824 h 4813824"/>
              <a:gd name="connsiteX1" fmla="*/ 967299 w 2146195"/>
              <a:gd name="connsiteY1" fmla="*/ 4065679 h 4813824"/>
              <a:gd name="connsiteX2" fmla="*/ 1791015 w 2146195"/>
              <a:gd name="connsiteY2" fmla="*/ 2939682 h 4813824"/>
              <a:gd name="connsiteX3" fmla="*/ 2047953 w 2146195"/>
              <a:gd name="connsiteY3" fmla="*/ 1866585 h 4813824"/>
              <a:gd name="connsiteX4" fmla="*/ 2146195 w 2146195"/>
              <a:gd name="connsiteY4" fmla="*/ 0 h 4813824"/>
              <a:gd name="connsiteX5" fmla="*/ 2146195 w 2146195"/>
              <a:gd name="connsiteY5" fmla="*/ 0 h 4813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46195" h="4813824">
                <a:moveTo>
                  <a:pt x="0" y="4813824"/>
                </a:moveTo>
                <a:cubicBezTo>
                  <a:pt x="334398" y="4595930"/>
                  <a:pt x="668797" y="4378036"/>
                  <a:pt x="967299" y="4065679"/>
                </a:cubicBezTo>
                <a:cubicBezTo>
                  <a:pt x="1265801" y="3753322"/>
                  <a:pt x="1610906" y="3306198"/>
                  <a:pt x="1791015" y="2939682"/>
                </a:cubicBezTo>
                <a:cubicBezTo>
                  <a:pt x="1971124" y="2573166"/>
                  <a:pt x="1988756" y="2356532"/>
                  <a:pt x="2047953" y="1866585"/>
                </a:cubicBezTo>
                <a:cubicBezTo>
                  <a:pt x="2107150" y="1376638"/>
                  <a:pt x="2146195" y="0"/>
                  <a:pt x="2146195" y="0"/>
                </a:cubicBezTo>
                <a:lnTo>
                  <a:pt x="2146195" y="0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8" name="TextBox 7"/>
          <p:cNvSpPr txBox="1"/>
          <p:nvPr/>
        </p:nvSpPr>
        <p:spPr>
          <a:xfrm>
            <a:off x="8247892" y="4211407"/>
            <a:ext cx="10608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/>
              <a:t>Drivers,</a:t>
            </a:r>
            <a:br>
              <a:rPr lang="nb-NO" dirty="0"/>
            </a:br>
            <a:r>
              <a:rPr lang="nb-NO" dirty="0" err="1"/>
              <a:t>wrappers</a:t>
            </a:r>
            <a:endParaRPr lang="nb-NO" dirty="0"/>
          </a:p>
        </p:txBody>
      </p:sp>
      <p:sp>
        <p:nvSpPr>
          <p:cNvPr id="9" name="TextBox 8"/>
          <p:cNvSpPr txBox="1"/>
          <p:nvPr/>
        </p:nvSpPr>
        <p:spPr>
          <a:xfrm>
            <a:off x="8247892" y="3275303"/>
            <a:ext cx="21654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/>
              <a:t>Tame "</a:t>
            </a:r>
            <a:r>
              <a:rPr lang="nb-NO" dirty="0" err="1"/>
              <a:t>big</a:t>
            </a:r>
            <a:r>
              <a:rPr lang="nb-NO" dirty="0"/>
              <a:t> data" </a:t>
            </a:r>
            <a:br>
              <a:rPr lang="nb-NO" dirty="0"/>
            </a:br>
            <a:r>
              <a:rPr lang="nb-NO" dirty="0" err="1"/>
              <a:t>directly</a:t>
            </a:r>
            <a:r>
              <a:rPr lang="nb-NO" dirty="0"/>
              <a:t> at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source</a:t>
            </a:r>
            <a:endParaRPr lang="nb-NO" dirty="0"/>
          </a:p>
        </p:txBody>
      </p:sp>
      <p:sp>
        <p:nvSpPr>
          <p:cNvPr id="10" name="TextBox 9"/>
          <p:cNvSpPr txBox="1"/>
          <p:nvPr/>
        </p:nvSpPr>
        <p:spPr>
          <a:xfrm>
            <a:off x="3307506" y="1808510"/>
            <a:ext cx="12241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err="1"/>
              <a:t>React</a:t>
            </a:r>
            <a:r>
              <a:rPr lang="nb-NO" dirty="0"/>
              <a:t> </a:t>
            </a:r>
            <a:r>
              <a:rPr lang="nb-NO" dirty="0" err="1"/>
              <a:t>on</a:t>
            </a:r>
            <a:r>
              <a:rPr lang="nb-NO" dirty="0"/>
              <a:t> </a:t>
            </a:r>
            <a:r>
              <a:rPr lang="nb-NO" dirty="0" err="1"/>
              <a:t>critical</a:t>
            </a:r>
            <a:r>
              <a:rPr lang="nb-NO" dirty="0"/>
              <a:t> </a:t>
            </a:r>
            <a:r>
              <a:rPr lang="nb-NO" dirty="0" err="1"/>
              <a:t>events</a:t>
            </a:r>
            <a:r>
              <a:rPr lang="nb-NO" dirty="0"/>
              <a:t> (alerts)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4603650" y="1905409"/>
            <a:ext cx="3241658" cy="2952328"/>
            <a:chOff x="2051720" y="1988840"/>
            <a:chExt cx="3241658" cy="2952328"/>
          </a:xfrm>
        </p:grpSpPr>
        <p:sp>
          <p:nvSpPr>
            <p:cNvPr id="12" name="Rectangle 11"/>
            <p:cNvSpPr/>
            <p:nvPr/>
          </p:nvSpPr>
          <p:spPr>
            <a:xfrm>
              <a:off x="2051720" y="4293096"/>
              <a:ext cx="792088" cy="64807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275856" y="4293096"/>
              <a:ext cx="792088" cy="64807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4499992" y="4293096"/>
              <a:ext cx="792088" cy="64807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051720" y="3501008"/>
              <a:ext cx="3240360" cy="504056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nb-NO" dirty="0"/>
                <a:t>CEP</a:t>
              </a: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2051720" y="1988840"/>
              <a:ext cx="1080120" cy="1224136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nb-NO" dirty="0"/>
                <a:t>ECA</a:t>
              </a: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491880" y="1988840"/>
              <a:ext cx="1801498" cy="1224136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nb-NO" dirty="0" err="1"/>
                <a:t>Composite</a:t>
              </a:r>
              <a:r>
                <a:rPr lang="nb-NO" dirty="0"/>
                <a:t> State Machines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416543" y="4437112"/>
              <a:ext cx="25154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b-NO" dirty="0"/>
                <a:t>Imperative </a:t>
              </a:r>
              <a:r>
                <a:rPr lang="nb-NO" dirty="0" err="1"/>
                <a:t>programming</a:t>
              </a:r>
              <a:endParaRPr lang="nb-NO" dirty="0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4676956" y="5290663"/>
            <a:ext cx="790790" cy="674132"/>
            <a:chOff x="2051720" y="1988840"/>
            <a:chExt cx="3241658" cy="2952328"/>
          </a:xfrm>
        </p:grpSpPr>
        <p:sp>
          <p:nvSpPr>
            <p:cNvPr id="20" name="Rectangle 19"/>
            <p:cNvSpPr/>
            <p:nvPr/>
          </p:nvSpPr>
          <p:spPr>
            <a:xfrm>
              <a:off x="2051720" y="4293096"/>
              <a:ext cx="792088" cy="64807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b-NO" sz="100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3275856" y="4293096"/>
              <a:ext cx="792088" cy="64807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b-NO" sz="100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4499992" y="4293096"/>
              <a:ext cx="792088" cy="64807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b-NO" sz="100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2051720" y="3501008"/>
              <a:ext cx="3240360" cy="504056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nb-NO" sz="100" dirty="0"/>
                <a:t>CEP</a:t>
              </a: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2051720" y="1988840"/>
              <a:ext cx="1080120" cy="1224136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nb-NO" sz="100" dirty="0"/>
                <a:t>ECA</a:t>
              </a: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3491880" y="1988840"/>
              <a:ext cx="1801498" cy="1224136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nb-NO" sz="100" dirty="0" err="1"/>
                <a:t>Composite</a:t>
              </a:r>
              <a:r>
                <a:rPr lang="nb-NO" sz="100" dirty="0"/>
                <a:t> State Machines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2416542" y="4437111"/>
              <a:ext cx="1295827" cy="471763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nb-NO" sz="100" dirty="0"/>
                <a:t>Imperative </a:t>
              </a:r>
              <a:r>
                <a:rPr lang="nb-NO" sz="100" dirty="0" err="1"/>
                <a:t>programming</a:t>
              </a:r>
              <a:endParaRPr lang="nb-NO" sz="1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4522958" y="5369073"/>
            <a:ext cx="790790" cy="674132"/>
            <a:chOff x="2051720" y="1988840"/>
            <a:chExt cx="3241658" cy="2952328"/>
          </a:xfrm>
        </p:grpSpPr>
        <p:sp>
          <p:nvSpPr>
            <p:cNvPr id="28" name="Rectangle 27"/>
            <p:cNvSpPr/>
            <p:nvPr/>
          </p:nvSpPr>
          <p:spPr>
            <a:xfrm>
              <a:off x="2051720" y="4293096"/>
              <a:ext cx="792088" cy="648072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b-NO" sz="100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3275856" y="4293096"/>
              <a:ext cx="792088" cy="648072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b-NO" sz="100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4499992" y="4293096"/>
              <a:ext cx="792088" cy="648072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b-NO" sz="100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2051720" y="3501008"/>
              <a:ext cx="3240360" cy="504056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nb-NO" sz="100" dirty="0"/>
                <a:t>CEP</a:t>
              </a: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2051720" y="1988840"/>
              <a:ext cx="1080120" cy="1224136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nb-NO" sz="100" dirty="0"/>
                <a:t>ECA</a:t>
              </a: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3491880" y="1988840"/>
              <a:ext cx="1801498" cy="1224136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nb-NO" sz="100" dirty="0" err="1"/>
                <a:t>Composite</a:t>
              </a:r>
              <a:r>
                <a:rPr lang="nb-NO" sz="100" dirty="0"/>
                <a:t> State Machines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2416542" y="4437111"/>
              <a:ext cx="1295827" cy="471763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nb-NO" sz="100" dirty="0"/>
                <a:t>Imperative </a:t>
              </a:r>
              <a:r>
                <a:rPr lang="nb-NO" sz="100" dirty="0" err="1"/>
                <a:t>programming</a:t>
              </a:r>
              <a:endParaRPr lang="nb-NO" sz="100" dirty="0"/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4366668" y="5479749"/>
            <a:ext cx="790790" cy="674132"/>
            <a:chOff x="2051720" y="1988840"/>
            <a:chExt cx="3241658" cy="2952328"/>
          </a:xfrm>
        </p:grpSpPr>
        <p:sp>
          <p:nvSpPr>
            <p:cNvPr id="36" name="Rectangle 35"/>
            <p:cNvSpPr/>
            <p:nvPr/>
          </p:nvSpPr>
          <p:spPr>
            <a:xfrm>
              <a:off x="2051720" y="4293096"/>
              <a:ext cx="792088" cy="64807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b-NO" sz="100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3275856" y="4293096"/>
              <a:ext cx="792088" cy="64807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b-NO" sz="100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4499992" y="4293096"/>
              <a:ext cx="792088" cy="64807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b-NO" sz="100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2051720" y="3501008"/>
              <a:ext cx="3240360" cy="504056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nb-NO" sz="100" dirty="0"/>
                <a:t>CEP</a:t>
              </a: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2051720" y="1988840"/>
              <a:ext cx="1080120" cy="1224136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nb-NO" sz="100" dirty="0"/>
                <a:t>ECA</a:t>
              </a: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3491880" y="1988840"/>
              <a:ext cx="1801498" cy="1224136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nb-NO" sz="100" dirty="0" err="1"/>
                <a:t>Composite</a:t>
              </a:r>
              <a:r>
                <a:rPr lang="nb-NO" sz="100" dirty="0"/>
                <a:t> State Machines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2416542" y="4437111"/>
              <a:ext cx="1295827" cy="4717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b-NO" sz="100" dirty="0"/>
                <a:t>Imperative </a:t>
              </a:r>
              <a:r>
                <a:rPr lang="nb-NO" sz="100" dirty="0" err="1"/>
                <a:t>programming</a:t>
              </a:r>
              <a:endParaRPr lang="nb-NO" sz="100" dirty="0"/>
            </a:p>
          </p:txBody>
        </p:sp>
      </p:grpSp>
      <p:pic>
        <p:nvPicPr>
          <p:cNvPr id="43" name="Picture 4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7212" y="5443200"/>
            <a:ext cx="613516" cy="6312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4" name="Picture 2" descr="IntelliGate(tm)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667" b="98667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3764" y="5281017"/>
            <a:ext cx="724914" cy="811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TextBox 44"/>
          <p:cNvSpPr txBox="1"/>
          <p:nvPr/>
        </p:nvSpPr>
        <p:spPr>
          <a:xfrm>
            <a:off x="6182464" y="6144589"/>
            <a:ext cx="1517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err="1"/>
              <a:t>Physical</a:t>
            </a:r>
            <a:r>
              <a:rPr lang="nb-NO" dirty="0"/>
              <a:t> </a:t>
            </a:r>
            <a:r>
              <a:rPr lang="nb-NO" dirty="0" err="1"/>
              <a:t>world</a:t>
            </a:r>
            <a:endParaRPr lang="nb-NO" dirty="0"/>
          </a:p>
        </p:txBody>
      </p:sp>
      <p:sp>
        <p:nvSpPr>
          <p:cNvPr id="46" name="TextBox 45"/>
          <p:cNvSpPr txBox="1"/>
          <p:nvPr/>
        </p:nvSpPr>
        <p:spPr>
          <a:xfrm>
            <a:off x="4027587" y="6153882"/>
            <a:ext cx="19388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dirty="0" err="1"/>
              <a:t>Other</a:t>
            </a:r>
            <a:r>
              <a:rPr lang="nb-NO" dirty="0"/>
              <a:t> </a:t>
            </a:r>
            <a:r>
              <a:rPr lang="nb-NO" dirty="0" err="1"/>
              <a:t>software</a:t>
            </a:r>
            <a:r>
              <a:rPr lang="nb-NO" dirty="0"/>
              <a:t> systems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8247891" y="2193816"/>
            <a:ext cx="15841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err="1"/>
              <a:t>Coarse-grain</a:t>
            </a:r>
            <a:r>
              <a:rPr lang="nb-NO" dirty="0"/>
              <a:t> </a:t>
            </a:r>
            <a:r>
              <a:rPr lang="nb-NO" dirty="0" err="1"/>
              <a:t>behavior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47595910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17A9B3F3-0CDD-4032-910D-70E772557002}" type="slidenum">
              <a:rPr lang="en-GB" noProof="0" smtClean="0"/>
              <a:pPr/>
              <a:t>98</a:t>
            </a:fld>
            <a:endParaRPr lang="en-GB" noProof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3536950"/>
            <a:ext cx="9144000" cy="33147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0264" y="1322600"/>
            <a:ext cx="6804248" cy="2466441"/>
          </a:xfrm>
          <a:prstGeom prst="rect">
            <a:avLst/>
          </a:prstGeom>
        </p:spPr>
      </p:pic>
      <p:pic>
        <p:nvPicPr>
          <p:cNvPr id="1030" name="Picture 6" descr="Image result for telenor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5396" y="173806"/>
            <a:ext cx="2078292" cy="88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Content Placeholder 4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69" t="14948" r="27359" b="9803"/>
          <a:stretch/>
        </p:blipFill>
        <p:spPr>
          <a:xfrm>
            <a:off x="1631504" y="1077091"/>
            <a:ext cx="2721357" cy="220789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07" b="4997"/>
          <a:stretch/>
        </p:blipFill>
        <p:spPr>
          <a:xfrm>
            <a:off x="8808632" y="2796491"/>
            <a:ext cx="1929356" cy="1554878"/>
          </a:xfrm>
          <a:prstGeom prst="rect">
            <a:avLst/>
          </a:prstGeom>
        </p:spPr>
      </p:pic>
      <p:pic>
        <p:nvPicPr>
          <p:cNvPr id="11" name="Picture 2" descr="See original image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4542" y="846243"/>
            <a:ext cx="911220" cy="346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itle 1"/>
          <p:cNvSpPr txBox="1">
            <a:spLocks/>
          </p:cNvSpPr>
          <p:nvPr/>
        </p:nvSpPr>
        <p:spPr>
          <a:xfrm>
            <a:off x="1981200" y="274638"/>
            <a:ext cx="8229600" cy="114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bg2">
                    <a:lumMod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GB" dirty="0"/>
              <a:t>Demonstrator at Telenor</a:t>
            </a:r>
          </a:p>
        </p:txBody>
      </p:sp>
    </p:spTree>
    <p:extLst>
      <p:ext uri="{BB962C8B-B14F-4D97-AF65-F5344CB8AC3E}">
        <p14:creationId xmlns:p14="http://schemas.microsoft.com/office/powerpoint/2010/main" val="203431365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nb-NO" dirty="0"/>
              <a:t>Generating the Communication layer</a:t>
            </a:r>
            <a:endParaRPr lang="en-GB" altLang="nb-NO" dirty="0"/>
          </a:p>
        </p:txBody>
      </p:sp>
      <p:sp>
        <p:nvSpPr>
          <p:cNvPr id="14339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nb-NO" sz="2400" dirty="0"/>
              <a:t>By default all messages are considered as asynchronous and are sent with a "send and forget" policy</a:t>
            </a:r>
          </a:p>
          <a:p>
            <a:r>
              <a:rPr lang="en-US" altLang="nb-NO" sz="2400" dirty="0"/>
              <a:t>Annotation to refine communication semantics</a:t>
            </a:r>
            <a:endParaRPr lang="en-GB" altLang="nb-NO" sz="2400" dirty="0"/>
          </a:p>
        </p:txBody>
      </p:sp>
      <p:sp>
        <p:nvSpPr>
          <p:cNvPr id="14340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9521825" y="6629400"/>
            <a:ext cx="990600" cy="2286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charset="2"/>
              <a:buChar char="n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SzPct val="9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SzPct val="7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SzPct val="75000"/>
              <a:buFont typeface="Wingdings" charset="2"/>
              <a:buChar char="n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220C0BA2-05D6-4268-A32A-28DF784F0586}" type="slidenum">
              <a:rPr lang="en-GB" altLang="nb-NO" sz="1000"/>
              <a:pPr>
                <a:spcBef>
                  <a:spcPct val="0"/>
                </a:spcBef>
                <a:buClrTx/>
                <a:buFontTx/>
                <a:buNone/>
              </a:pPr>
              <a:t>99</a:t>
            </a:fld>
            <a:endParaRPr lang="en-GB" altLang="nb-NO" sz="1400">
              <a:latin typeface="Times New Roman" pitchFamily="16" charset="0"/>
            </a:endParaRPr>
          </a:p>
        </p:txBody>
      </p:sp>
      <p:pic>
        <p:nvPicPr>
          <p:cNvPr id="1434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3632" y="3140969"/>
            <a:ext cx="6594908" cy="27315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483601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5727</TotalTime>
  <Words>3377</Words>
  <Application>Microsoft Office PowerPoint</Application>
  <PresentationFormat>Widescreen</PresentationFormat>
  <Paragraphs>861</Paragraphs>
  <Slides>105</Slides>
  <Notes>6</Notes>
  <HiddenSlides>24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105</vt:i4>
      </vt:variant>
    </vt:vector>
  </HeadingPairs>
  <TitlesOfParts>
    <vt:vector size="113" baseType="lpstr">
      <vt:lpstr>Arial</vt:lpstr>
      <vt:lpstr>Calibri</vt:lpstr>
      <vt:lpstr>Calibri Light</vt:lpstr>
      <vt:lpstr>Consolas</vt:lpstr>
      <vt:lpstr>Tahoma</vt:lpstr>
      <vt:lpstr>Times New Roman</vt:lpstr>
      <vt:lpstr>Wingdings</vt:lpstr>
      <vt:lpstr>Office Theme</vt:lpstr>
      <vt:lpstr>Tutorial T8</vt:lpstr>
      <vt:lpstr>Who are we?</vt:lpstr>
      <vt:lpstr>PowerPoint Presentation</vt:lpstr>
      <vt:lpstr>PowerPoint Presentation</vt:lpstr>
      <vt:lpstr>Tellu delivers…</vt:lpstr>
      <vt:lpstr>Example: eHealth for Norwegian Municipalities</vt:lpstr>
      <vt:lpstr>Tutorial Topics / Goals</vt:lpstr>
      <vt:lpstr>Who are you?</vt:lpstr>
      <vt:lpstr>What Is                                      ?</vt:lpstr>
      <vt:lpstr>Timeline of </vt:lpstr>
      <vt:lpstr>ThingML Versions / Iterations</vt:lpstr>
      <vt:lpstr>ThingML Versions / Iterations</vt:lpstr>
      <vt:lpstr>PowerPoint Presentation</vt:lpstr>
      <vt:lpstr>Seismic acquisition software</vt:lpstr>
      <vt:lpstr>EDAP Idea: A layered appraoch</vt:lpstr>
      <vt:lpstr>Step 1 : Modeling the domain</vt:lpstr>
      <vt:lpstr>Step 2: Generation of the domain layer</vt:lpstr>
      <vt:lpstr>Step 3: Using Existing tools for modeling the application</vt:lpstr>
      <vt:lpstr>Importing the domain in IAR visualSTATE</vt:lpstr>
      <vt:lpstr>Imported domain in IAR visualSTATE</vt:lpstr>
      <vt:lpstr>Step 4: Modeling the application</vt:lpstr>
      <vt:lpstr>Step 5: Putting it together (1)</vt:lpstr>
      <vt:lpstr>Step 5: Putting it together (2)</vt:lpstr>
      <vt:lpstr>It worked…</vt:lpstr>
      <vt:lpstr>But, it was not ready for adoption:</vt:lpstr>
      <vt:lpstr>ThingML Versions / Iterations</vt:lpstr>
      <vt:lpstr>Internet of Things 1.0 - Centralized</vt:lpstr>
      <vt:lpstr>Internet of Things 2.0 - Distributed</vt:lpstr>
      <vt:lpstr>Goals</vt:lpstr>
      <vt:lpstr>Design choices</vt:lpstr>
      <vt:lpstr>Result</vt:lpstr>
      <vt:lpstr>ThingML Code Generators</vt:lpstr>
      <vt:lpstr>Hello World</vt:lpstr>
      <vt:lpstr>ThingML: Hello World</vt:lpstr>
      <vt:lpstr>ThingML: Hello World</vt:lpstr>
      <vt:lpstr>ThingML: Hello World</vt:lpstr>
      <vt:lpstr>ThingML: Hello World</vt:lpstr>
      <vt:lpstr>ThingML: Hello World</vt:lpstr>
      <vt:lpstr>ThingML: Hello World</vt:lpstr>
      <vt:lpstr>Hands-on 1</vt:lpstr>
      <vt:lpstr>Language</vt:lpstr>
      <vt:lpstr>Robot Software Architecture</vt:lpstr>
      <vt:lpstr>PowerPoint Presentation</vt:lpstr>
      <vt:lpstr>Architecture: Component Types</vt:lpstr>
      <vt:lpstr>Component Types</vt:lpstr>
      <vt:lpstr>PowerPoint Presentation</vt:lpstr>
      <vt:lpstr>Component assembly (Configuration)</vt:lpstr>
      <vt:lpstr>Component behaviour modelling</vt:lpstr>
      <vt:lpstr>PowerPoint Presentation</vt:lpstr>
      <vt:lpstr>Properties and Functions</vt:lpstr>
      <vt:lpstr>State machine</vt:lpstr>
      <vt:lpstr>Expressions and Action Language</vt:lpstr>
      <vt:lpstr>PowerPoint Presentation</vt:lpstr>
      <vt:lpstr>PowerPoint Presentation</vt:lpstr>
      <vt:lpstr>Platform code</vt:lpstr>
      <vt:lpstr>Mixing ThingML and platform code </vt:lpstr>
      <vt:lpstr>Hands-on 2</vt:lpstr>
      <vt:lpstr>Evaluation</vt:lpstr>
      <vt:lpstr>PowerPoint Presentation</vt:lpstr>
      <vt:lpstr>PowerPoint Presentation</vt:lpstr>
      <vt:lpstr>PowerPoint Presentation</vt:lpstr>
      <vt:lpstr>The ThingML tools</vt:lpstr>
      <vt:lpstr>Consistency checking</vt:lpstr>
      <vt:lpstr>Test results</vt:lpstr>
      <vt:lpstr>Iteration 2 Results (1/2)</vt:lpstr>
      <vt:lpstr>Iteration 2 Results (2/2)</vt:lpstr>
      <vt:lpstr>ThingML Versions / Iterations</vt:lpstr>
      <vt:lpstr>ThingML Iteration 3 highlights</vt:lpstr>
      <vt:lpstr>Hands-on 3</vt:lpstr>
      <vt:lpstr>Code generation framework</vt:lpstr>
      <vt:lpstr>ThingML code generation framework</vt:lpstr>
      <vt:lpstr>(1) Actions / Expressions / Functions </vt:lpstr>
      <vt:lpstr>(2) State machine implementation</vt:lpstr>
      <vt:lpstr>(3) Ports / Messages / Thing APIs </vt:lpstr>
      <vt:lpstr>(4) Connectors / channels</vt:lpstr>
      <vt:lpstr>(5) Message Queuing / FIFOs </vt:lpstr>
      <vt:lpstr>(6) Scheduling / Dispatch </vt:lpstr>
      <vt:lpstr>(7) Initialization and "main" </vt:lpstr>
      <vt:lpstr>(9) Project structure / build script </vt:lpstr>
      <vt:lpstr>At</vt:lpstr>
      <vt:lpstr>The Tryggi Assisted Living Robot</vt:lpstr>
      <vt:lpstr>The Tryggi Assisted Living Robot</vt:lpstr>
      <vt:lpstr>Lisa’s Smart house</vt:lpstr>
      <vt:lpstr>Soap transport gateway</vt:lpstr>
      <vt:lpstr>A flower as an air quality gateway</vt:lpstr>
      <vt:lpstr>Remote patient monitoring</vt:lpstr>
      <vt:lpstr>Summary</vt:lpstr>
      <vt:lpstr>Some identified research challenges</vt:lpstr>
      <vt:lpstr>Thanks for your attention!</vt:lpstr>
      <vt:lpstr>Arduino Programming with ThingML</vt:lpstr>
      <vt:lpstr>Hello World !</vt:lpstr>
      <vt:lpstr>Simple LED Blink</vt:lpstr>
      <vt:lpstr>More Realistic LED Blink</vt:lpstr>
      <vt:lpstr>PowerPoint Presentation</vt:lpstr>
      <vt:lpstr>Tellu Safe@Home</vt:lpstr>
      <vt:lpstr>Sessions</vt:lpstr>
      <vt:lpstr>(Complex) Event Processing</vt:lpstr>
      <vt:lpstr>PowerPoint Presentation</vt:lpstr>
      <vt:lpstr>Generating the Communication layer</vt:lpstr>
      <vt:lpstr>CEP meta-model extenssion</vt:lpstr>
      <vt:lpstr>Summary</vt:lpstr>
      <vt:lpstr>PowerPoint Presentation</vt:lpstr>
      <vt:lpstr>What is ThingML ?</vt:lpstr>
      <vt:lpstr>Why ThingML ?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ThingML Turorial</dc:title>
  <dc:creator>Franck Fleurey</dc:creator>
  <cp:lastModifiedBy>Brice Morin</cp:lastModifiedBy>
  <cp:revision>73</cp:revision>
  <dcterms:created xsi:type="dcterms:W3CDTF">2018-10-08T15:40:03Z</dcterms:created>
  <dcterms:modified xsi:type="dcterms:W3CDTF">2018-12-04T15:04:16Z</dcterms:modified>
</cp:coreProperties>
</file>